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7"/>
  </p:notesMasterIdLst>
  <p:sldIdLst>
    <p:sldId id="260" r:id="rId2"/>
    <p:sldId id="265" r:id="rId3"/>
    <p:sldId id="266" r:id="rId4"/>
    <p:sldId id="269" r:id="rId5"/>
    <p:sldId id="258" r:id="rId6"/>
    <p:sldId id="270" r:id="rId7"/>
    <p:sldId id="267" r:id="rId8"/>
    <p:sldId id="261" r:id="rId9"/>
    <p:sldId id="280" r:id="rId10"/>
    <p:sldId id="263" r:id="rId11"/>
    <p:sldId id="262" r:id="rId12"/>
    <p:sldId id="271" r:id="rId13"/>
    <p:sldId id="274" r:id="rId14"/>
    <p:sldId id="273" r:id="rId15"/>
    <p:sldId id="278"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516" autoAdjust="0"/>
    <p:restoredTop sz="94660"/>
  </p:normalViewPr>
  <p:slideViewPr>
    <p:cSldViewPr>
      <p:cViewPr varScale="1">
        <p:scale>
          <a:sx n="22" d="100"/>
          <a:sy n="22" d="100"/>
        </p:scale>
        <p:origin x="-96" y="-112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ED64A0-E14B-45E0-A4F5-911AEED9DB9D}" type="datetimeFigureOut">
              <a:rPr lang="en-US" smtClean="0"/>
              <a:t>4/1/2014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BB19F3-601D-4206-956B-BE1EF730F4D7}" type="slidenum">
              <a:rPr lang="en-US" smtClean="0"/>
              <a:t>‹#›</a:t>
            </a:fld>
            <a:endParaRPr lang="en-US" dirty="0"/>
          </a:p>
        </p:txBody>
      </p:sp>
    </p:spTree>
    <p:extLst>
      <p:ext uri="{BB962C8B-B14F-4D97-AF65-F5344CB8AC3E}">
        <p14:creationId xmlns:p14="http://schemas.microsoft.com/office/powerpoint/2010/main" val="1351420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BB19F3-601D-4206-956B-BE1EF730F4D7}" type="slidenum">
              <a:rPr lang="en-US" smtClean="0"/>
              <a:t>1</a:t>
            </a:fld>
            <a:endParaRPr lang="en-US" dirty="0"/>
          </a:p>
        </p:txBody>
      </p:sp>
    </p:spTree>
    <p:extLst>
      <p:ext uri="{BB962C8B-B14F-4D97-AF65-F5344CB8AC3E}">
        <p14:creationId xmlns:p14="http://schemas.microsoft.com/office/powerpoint/2010/main" val="2240154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Future work will include running electrochemical tests for blood lysis using a mixture of screen printed materials currently used in the diabetes test strip industry.</a:t>
            </a:r>
          </a:p>
          <a:p>
            <a:endParaRPr lang="en-US" dirty="0"/>
          </a:p>
        </p:txBody>
      </p:sp>
      <p:sp>
        <p:nvSpPr>
          <p:cNvPr id="4" name="Slide Number Placeholder 3"/>
          <p:cNvSpPr>
            <a:spLocks noGrp="1"/>
          </p:cNvSpPr>
          <p:nvPr>
            <p:ph type="sldNum" sz="quarter" idx="10"/>
          </p:nvPr>
        </p:nvSpPr>
        <p:spPr/>
        <p:txBody>
          <a:bodyPr/>
          <a:lstStyle/>
          <a:p>
            <a:fld id="{0CBB19F3-601D-4206-956B-BE1EF730F4D7}" type="slidenum">
              <a:rPr lang="en-US" smtClean="0"/>
              <a:t>3</a:t>
            </a:fld>
            <a:endParaRPr lang="en-US" dirty="0"/>
          </a:p>
        </p:txBody>
      </p:sp>
    </p:spTree>
    <p:extLst>
      <p:ext uri="{BB962C8B-B14F-4D97-AF65-F5344CB8AC3E}">
        <p14:creationId xmlns:p14="http://schemas.microsoft.com/office/powerpoint/2010/main" val="3785379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BB19F3-601D-4206-956B-BE1EF730F4D7}" type="slidenum">
              <a:rPr lang="en-US" smtClean="0"/>
              <a:t>6</a:t>
            </a:fld>
            <a:endParaRPr lang="en-US" dirty="0"/>
          </a:p>
        </p:txBody>
      </p:sp>
    </p:spTree>
    <p:extLst>
      <p:ext uri="{BB962C8B-B14F-4D97-AF65-F5344CB8AC3E}">
        <p14:creationId xmlns:p14="http://schemas.microsoft.com/office/powerpoint/2010/main" val="1849197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 http://www.ncbi.nlm.nih.gov/pubmed/8491446</a:t>
            </a:r>
          </a:p>
          <a:p>
            <a:r>
              <a:rPr lang="en-US" dirty="0" smtClean="0"/>
              <a:t>Average blood flow is 40 plus or minus 3 in the brachial</a:t>
            </a:r>
            <a:r>
              <a:rPr lang="en-US" baseline="0" dirty="0" smtClean="0"/>
              <a:t> artery and (if we use something else it is probably over engineered)</a:t>
            </a:r>
            <a:endParaRPr lang="en-US" dirty="0"/>
          </a:p>
        </p:txBody>
      </p:sp>
      <p:sp>
        <p:nvSpPr>
          <p:cNvPr id="4" name="Slide Number Placeholder 3"/>
          <p:cNvSpPr>
            <a:spLocks noGrp="1"/>
          </p:cNvSpPr>
          <p:nvPr>
            <p:ph type="sldNum" sz="quarter" idx="10"/>
          </p:nvPr>
        </p:nvSpPr>
        <p:spPr/>
        <p:txBody>
          <a:bodyPr/>
          <a:lstStyle/>
          <a:p>
            <a:fld id="{0CBB19F3-601D-4206-956B-BE1EF730F4D7}" type="slidenum">
              <a:rPr lang="en-US" smtClean="0"/>
              <a:t>7</a:t>
            </a:fld>
            <a:endParaRPr lang="en-US" dirty="0"/>
          </a:p>
        </p:txBody>
      </p:sp>
    </p:spTree>
    <p:extLst>
      <p:ext uri="{BB962C8B-B14F-4D97-AF65-F5344CB8AC3E}">
        <p14:creationId xmlns:p14="http://schemas.microsoft.com/office/powerpoint/2010/main" val="3316023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am not quite sure what to put for</a:t>
            </a:r>
            <a:r>
              <a:rPr lang="en-US" baseline="0" dirty="0" smtClean="0"/>
              <a:t> pressure anymore because the data no longer looks like this? Also control is not like this at all… </a:t>
            </a:r>
            <a:endParaRPr lang="en-US" dirty="0"/>
          </a:p>
        </p:txBody>
      </p:sp>
      <p:sp>
        <p:nvSpPr>
          <p:cNvPr id="4" name="Slide Number Placeholder 3"/>
          <p:cNvSpPr>
            <a:spLocks noGrp="1"/>
          </p:cNvSpPr>
          <p:nvPr>
            <p:ph type="sldNum" sz="quarter" idx="10"/>
          </p:nvPr>
        </p:nvSpPr>
        <p:spPr/>
        <p:txBody>
          <a:bodyPr/>
          <a:lstStyle/>
          <a:p>
            <a:fld id="{0CBB19F3-601D-4206-956B-BE1EF730F4D7}" type="slidenum">
              <a:rPr lang="en-US" smtClean="0"/>
              <a:t>8</a:t>
            </a:fld>
            <a:endParaRPr lang="en-US" dirty="0"/>
          </a:p>
        </p:txBody>
      </p:sp>
    </p:spTree>
    <p:extLst>
      <p:ext uri="{BB962C8B-B14F-4D97-AF65-F5344CB8AC3E}">
        <p14:creationId xmlns:p14="http://schemas.microsoft.com/office/powerpoint/2010/main" val="24233107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The purpose of hemolysis testing is to observe how much of the blood was lysing and lysed as it flowed through the graft multiple times. This was accomplished with absorbance spectroscope.  The ratio between the peaks of the run and un run blood samples will show whether or not there was negligible amounts of hemolysis.</a:t>
            </a:r>
          </a:p>
          <a:p>
            <a:r>
              <a:rPr lang="en-US" sz="1200" dirty="0" smtClean="0"/>
              <a:t>The blood concentrations needs to be at least twenty five percent to achieve realistic blood behavior, which is why a twenty-five percent concentration of blood was run through the apparatus with PBS as the buffer.</a:t>
            </a:r>
          </a:p>
          <a:p>
            <a:r>
              <a:rPr lang="en-US" sz="1200" dirty="0" smtClean="0"/>
              <a:t>Samples were taken before and after the run and further diluted to allow for absorbance to take place.</a:t>
            </a:r>
          </a:p>
          <a:p>
            <a:r>
              <a:rPr lang="en-US" sz="1200" dirty="0" smtClean="0"/>
              <a:t> The samples were then run through the absorbance spectroscopy and the peaks were measured.</a:t>
            </a:r>
          </a:p>
          <a:p>
            <a:endParaRPr lang="en-US" dirty="0"/>
          </a:p>
        </p:txBody>
      </p:sp>
      <p:sp>
        <p:nvSpPr>
          <p:cNvPr id="4" name="Slide Number Placeholder 3"/>
          <p:cNvSpPr>
            <a:spLocks noGrp="1"/>
          </p:cNvSpPr>
          <p:nvPr>
            <p:ph type="sldNum" sz="quarter" idx="10"/>
          </p:nvPr>
        </p:nvSpPr>
        <p:spPr/>
        <p:txBody>
          <a:bodyPr/>
          <a:lstStyle/>
          <a:p>
            <a:fld id="{0CBB19F3-601D-4206-956B-BE1EF730F4D7}" type="slidenum">
              <a:rPr lang="en-US" smtClean="0"/>
              <a:t>10</a:t>
            </a:fld>
            <a:endParaRPr lang="en-US" dirty="0"/>
          </a:p>
        </p:txBody>
      </p:sp>
    </p:spTree>
    <p:extLst>
      <p:ext uri="{BB962C8B-B14F-4D97-AF65-F5344CB8AC3E}">
        <p14:creationId xmlns:p14="http://schemas.microsoft.com/office/powerpoint/2010/main" val="35973925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Mylar is less expensive</a:t>
            </a:r>
            <a:r>
              <a:rPr lang="en-US" baseline="0" dirty="0" smtClean="0"/>
              <a:t> while copper is a better conductor.</a:t>
            </a:r>
            <a:endParaRPr lang="en-US" dirty="0"/>
          </a:p>
        </p:txBody>
      </p:sp>
      <p:sp>
        <p:nvSpPr>
          <p:cNvPr id="4" name="Slide Number Placeholder 3"/>
          <p:cNvSpPr>
            <a:spLocks noGrp="1"/>
          </p:cNvSpPr>
          <p:nvPr>
            <p:ph type="sldNum" sz="quarter" idx="10"/>
          </p:nvPr>
        </p:nvSpPr>
        <p:spPr/>
        <p:txBody>
          <a:bodyPr/>
          <a:lstStyle/>
          <a:p>
            <a:fld id="{0CBB19F3-601D-4206-956B-BE1EF730F4D7}" type="slidenum">
              <a:rPr lang="en-US" smtClean="0"/>
              <a:t>12</a:t>
            </a:fld>
            <a:endParaRPr lang="en-US" dirty="0"/>
          </a:p>
        </p:txBody>
      </p:sp>
    </p:spTree>
    <p:extLst>
      <p:ext uri="{BB962C8B-B14F-4D97-AF65-F5344CB8AC3E}">
        <p14:creationId xmlns:p14="http://schemas.microsoft.com/office/powerpoint/2010/main" val="29313087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2D9A6907-26CF-4C6E-ABF2-122A85D77819}" type="datetimeFigureOut">
              <a:rPr lang="en-US" smtClean="0"/>
              <a:t>4/1/2014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B96E14-1A69-4138-8F01-026C685E27A8}" type="slidenum">
              <a:rPr lang="en-US" smtClean="0"/>
              <a:t>‹#›</a:t>
            </a:fld>
            <a:endParaRPr lang="en-US" dirty="0"/>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9A6907-26CF-4C6E-ABF2-122A85D77819}" type="datetimeFigureOut">
              <a:rPr lang="en-US" smtClean="0"/>
              <a:t>4/1/2014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B96E14-1A69-4138-8F01-026C685E27A8}"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9A6907-26CF-4C6E-ABF2-122A85D77819}" type="datetimeFigureOut">
              <a:rPr lang="en-US" smtClean="0"/>
              <a:t>4/1/2014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B96E14-1A69-4138-8F01-026C685E27A8}"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2D9A6907-26CF-4C6E-ABF2-122A85D77819}" type="datetimeFigureOut">
              <a:rPr lang="en-US" smtClean="0"/>
              <a:t>4/1/2014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B96E14-1A69-4138-8F01-026C685E27A8}" type="slidenum">
              <a:rPr lang="en-US" smtClean="0"/>
              <a:t>‹#›</a:t>
            </a:fld>
            <a:endParaRPr lang="en-US" dirty="0"/>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9A6907-26CF-4C6E-ABF2-122A85D77819}" type="datetimeFigureOut">
              <a:rPr lang="en-US" smtClean="0"/>
              <a:t>4/1/2014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B96E14-1A69-4138-8F01-026C685E27A8}"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2D9A6907-26CF-4C6E-ABF2-122A85D77819}" type="datetimeFigureOut">
              <a:rPr lang="en-US" smtClean="0"/>
              <a:t>4/1/2014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5B96E14-1A69-4138-8F01-026C685E27A8}"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2D9A6907-26CF-4C6E-ABF2-122A85D77819}" type="datetimeFigureOut">
              <a:rPr lang="en-US" smtClean="0"/>
              <a:t>4/1/2014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5B96E14-1A69-4138-8F01-026C685E27A8}"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D9A6907-26CF-4C6E-ABF2-122A85D77819}" type="datetimeFigureOut">
              <a:rPr lang="en-US" smtClean="0"/>
              <a:t>4/1/2014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5B96E14-1A69-4138-8F01-026C685E27A8}"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9A6907-26CF-4C6E-ABF2-122A85D77819}" type="datetimeFigureOut">
              <a:rPr lang="en-US" smtClean="0"/>
              <a:t>4/1/2014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5B96E14-1A69-4138-8F01-026C685E27A8}"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9A6907-26CF-4C6E-ABF2-122A85D77819}" type="datetimeFigureOut">
              <a:rPr lang="en-US" smtClean="0"/>
              <a:t>4/1/2014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5B96E14-1A69-4138-8F01-026C685E27A8}"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9A6907-26CF-4C6E-ABF2-122A85D77819}" type="datetimeFigureOut">
              <a:rPr lang="en-US" smtClean="0"/>
              <a:t>4/1/2014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5B96E14-1A69-4138-8F01-026C685E27A8}"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2D9A6907-26CF-4C6E-ABF2-122A85D77819}" type="datetimeFigureOut">
              <a:rPr lang="en-US" smtClean="0"/>
              <a:t>4/1/2014</a:t>
            </a:fld>
            <a:endParaRPr lang="en-US" dirty="0"/>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dirty="0"/>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E5B96E14-1A69-4138-8F01-026C685E27A8}" type="slidenum">
              <a:rPr lang="en-US" smtClean="0"/>
              <a:t>‹#›</a:t>
            </a:fld>
            <a:endParaRPr lang="en-US" dirty="0"/>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0.jpe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gif"/><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png"/><Relationship Id="rId7" Type="http://schemas.microsoft.com/office/2007/relationships/hdphoto" Target="../media/hdphoto1.wdp"/><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0.jpe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3657600"/>
            <a:ext cx="8791574" cy="1368798"/>
          </a:xfrm>
        </p:spPr>
        <p:txBody>
          <a:bodyPr>
            <a:normAutofit/>
          </a:bodyPr>
          <a:lstStyle/>
          <a:p>
            <a:r>
              <a:rPr lang="en-US" dirty="0" smtClean="0"/>
              <a:t>By: Shantel Shaver</a:t>
            </a:r>
          </a:p>
          <a:p>
            <a:r>
              <a:rPr lang="en-US" dirty="0" smtClean="0"/>
              <a:t>Mentor: Jeffery La Belle</a:t>
            </a:r>
          </a:p>
          <a:p>
            <a:r>
              <a:rPr lang="en-US" dirty="0" smtClean="0"/>
              <a:t>School of Biological Health and Systems Engineering</a:t>
            </a:r>
            <a:endParaRPr lang="en-US" dirty="0"/>
          </a:p>
        </p:txBody>
      </p:sp>
      <p:sp>
        <p:nvSpPr>
          <p:cNvPr id="2" name="Title 1"/>
          <p:cNvSpPr>
            <a:spLocks noGrp="1"/>
          </p:cNvSpPr>
          <p:nvPr>
            <p:ph type="ctrTitle"/>
          </p:nvPr>
        </p:nvSpPr>
        <p:spPr>
          <a:xfrm>
            <a:off x="685800" y="2133600"/>
            <a:ext cx="7772400" cy="1470025"/>
          </a:xfrm>
        </p:spPr>
        <p:txBody>
          <a:bodyPr/>
          <a:lstStyle/>
          <a:p>
            <a:pPr>
              <a:tabLst>
                <a:tab pos="6292850" algn="l"/>
              </a:tabLst>
            </a:pPr>
            <a:r>
              <a:rPr lang="en-US" dirty="0" smtClean="0"/>
              <a:t>Sensor Biocompatibility</a:t>
            </a:r>
            <a:endParaRPr lang="en-US" dirty="0"/>
          </a:p>
        </p:txBody>
      </p:sp>
      <p:pic>
        <p:nvPicPr>
          <p:cNvPr id="4" name="Picture 9"/>
          <p:cNvPicPr>
            <a:picLocks noChangeAspect="1" noChangeArrowheads="1"/>
          </p:cNvPicPr>
          <p:nvPr/>
        </p:nvPicPr>
        <p:blipFill>
          <a:blip r:embed="rId3" cstate="print"/>
          <a:srcRect/>
          <a:stretch>
            <a:fillRect/>
          </a:stretch>
        </p:blipFill>
        <p:spPr bwMode="auto">
          <a:xfrm>
            <a:off x="5272546" y="5160913"/>
            <a:ext cx="2094946" cy="1693519"/>
          </a:xfrm>
          <a:prstGeom prst="rect">
            <a:avLst/>
          </a:prstGeom>
          <a:noFill/>
          <a:ln w="9525">
            <a:noFill/>
            <a:miter lim="800000"/>
            <a:headEnd/>
            <a:tailEnd/>
          </a:ln>
          <a:effectLst/>
        </p:spPr>
      </p:pic>
      <p:pic>
        <p:nvPicPr>
          <p:cNvPr id="5" name="Picture 2"/>
          <p:cNvPicPr>
            <a:picLocks noChangeAspect="1" noChangeArrowheads="1"/>
          </p:cNvPicPr>
          <p:nvPr/>
        </p:nvPicPr>
        <p:blipFill>
          <a:blip r:embed="rId4" cstate="print"/>
          <a:srcRect/>
          <a:stretch>
            <a:fillRect/>
          </a:stretch>
        </p:blipFill>
        <p:spPr bwMode="auto">
          <a:xfrm>
            <a:off x="1634271" y="5160914"/>
            <a:ext cx="2617381" cy="1697086"/>
          </a:xfrm>
          <a:prstGeom prst="rect">
            <a:avLst/>
          </a:prstGeom>
          <a:noFill/>
          <a:ln w="9525">
            <a:noFill/>
            <a:miter lim="800000"/>
            <a:headEnd/>
            <a:tailEnd/>
          </a:ln>
        </p:spPr>
      </p:pic>
      <p:pic>
        <p:nvPicPr>
          <p:cNvPr id="6" name="Picture 3"/>
          <p:cNvPicPr>
            <a:picLocks noChangeAspect="1" noChangeArrowheads="1"/>
          </p:cNvPicPr>
          <p:nvPr/>
        </p:nvPicPr>
        <p:blipFill>
          <a:blip r:embed="rId5" cstate="print"/>
          <a:srcRect/>
          <a:stretch>
            <a:fillRect/>
          </a:stretch>
        </p:blipFill>
        <p:spPr bwMode="auto">
          <a:xfrm>
            <a:off x="4079926" y="5160914"/>
            <a:ext cx="1192619" cy="1693519"/>
          </a:xfrm>
          <a:prstGeom prst="rect">
            <a:avLst/>
          </a:prstGeom>
          <a:noFill/>
          <a:ln w="9525">
            <a:noFill/>
            <a:miter lim="800000"/>
            <a:headEnd/>
            <a:tailEnd/>
          </a:ln>
        </p:spPr>
      </p:pic>
    </p:spTree>
    <p:extLst>
      <p:ext uri="{BB962C8B-B14F-4D97-AF65-F5344CB8AC3E}">
        <p14:creationId xmlns:p14="http://schemas.microsoft.com/office/powerpoint/2010/main" val="17813344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990600" y="1447800"/>
            <a:ext cx="7132321" cy="4267200"/>
          </a:xfrm>
          <a:prstGeom prst="roundRect">
            <a:avLst/>
          </a:prstGeom>
          <a:solidFill>
            <a:schemeClr val="accent5">
              <a:lumMod val="75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Compared Curves</a:t>
            </a:r>
            <a:endParaRPr lang="en-US" dirty="0"/>
          </a:p>
        </p:txBody>
      </p:sp>
      <p:pic>
        <p:nvPicPr>
          <p:cNvPr id="9" name="Picture 9"/>
          <p:cNvPicPr>
            <a:picLocks noChangeAspect="1" noChangeArrowheads="1"/>
          </p:cNvPicPr>
          <p:nvPr/>
        </p:nvPicPr>
        <p:blipFill>
          <a:blip r:embed="rId3" cstate="print"/>
          <a:srcRect/>
          <a:stretch>
            <a:fillRect/>
          </a:stretch>
        </p:blipFill>
        <p:spPr bwMode="auto">
          <a:xfrm>
            <a:off x="4966733" y="5976079"/>
            <a:ext cx="1049677" cy="848541"/>
          </a:xfrm>
          <a:prstGeom prst="rect">
            <a:avLst/>
          </a:prstGeom>
          <a:noFill/>
          <a:ln w="9525">
            <a:noFill/>
            <a:miter lim="800000"/>
            <a:headEnd/>
            <a:tailEnd/>
          </a:ln>
          <a:effectLst/>
        </p:spPr>
      </p:pic>
      <p:pic>
        <p:nvPicPr>
          <p:cNvPr id="10" name="Picture 2"/>
          <p:cNvPicPr>
            <a:picLocks noChangeAspect="1" noChangeArrowheads="1"/>
          </p:cNvPicPr>
          <p:nvPr/>
        </p:nvPicPr>
        <p:blipFill>
          <a:blip r:embed="rId4" cstate="print"/>
          <a:srcRect/>
          <a:stretch>
            <a:fillRect/>
          </a:stretch>
        </p:blipFill>
        <p:spPr bwMode="auto">
          <a:xfrm>
            <a:off x="3057726" y="5976079"/>
            <a:ext cx="1311443" cy="850328"/>
          </a:xfrm>
          <a:prstGeom prst="rect">
            <a:avLst/>
          </a:prstGeom>
          <a:noFill/>
          <a:ln w="9525">
            <a:noFill/>
            <a:miter lim="800000"/>
            <a:headEnd/>
            <a:tailEnd/>
          </a:ln>
        </p:spPr>
      </p:pic>
      <p:pic>
        <p:nvPicPr>
          <p:cNvPr id="11" name="Picture 3"/>
          <p:cNvPicPr>
            <a:picLocks noChangeAspect="1" noChangeArrowheads="1"/>
          </p:cNvPicPr>
          <p:nvPr/>
        </p:nvPicPr>
        <p:blipFill>
          <a:blip r:embed="rId5" cstate="print"/>
          <a:srcRect/>
          <a:stretch>
            <a:fillRect/>
          </a:stretch>
        </p:blipFill>
        <p:spPr bwMode="auto">
          <a:xfrm>
            <a:off x="4369169" y="5977866"/>
            <a:ext cx="597564" cy="848541"/>
          </a:xfrm>
          <a:prstGeom prst="rect">
            <a:avLst/>
          </a:prstGeom>
          <a:noFill/>
          <a:ln w="9525">
            <a:noFill/>
            <a:miter lim="800000"/>
            <a:headEnd/>
            <a:tailEnd/>
          </a:ln>
        </p:spPr>
      </p:pic>
      <p:pic>
        <p:nvPicPr>
          <p:cNvPr id="512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69821" y="2076450"/>
            <a:ext cx="6270625" cy="3009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2997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867922" y="1543051"/>
            <a:ext cx="5562600" cy="1981200"/>
          </a:xfrm>
          <a:prstGeom prst="roundRect">
            <a:avLst/>
          </a:prstGeom>
          <a:solidFill>
            <a:schemeClr val="accent1">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609600" y="1752600"/>
            <a:ext cx="2819400" cy="646331"/>
          </a:xfrm>
          <a:prstGeom prst="rect">
            <a:avLst/>
          </a:prstGeom>
          <a:noFill/>
        </p:spPr>
        <p:txBody>
          <a:bodyPr wrap="square" rtlCol="0">
            <a:spAutoFit/>
          </a:bodyPr>
          <a:lstStyle/>
          <a:p>
            <a:endParaRPr lang="en-US" dirty="0"/>
          </a:p>
          <a:p>
            <a:endParaRPr lang="en-US" dirty="0"/>
          </a:p>
        </p:txBody>
      </p:sp>
      <p:pic>
        <p:nvPicPr>
          <p:cNvPr id="9" name="Picture 9"/>
          <p:cNvPicPr>
            <a:picLocks noChangeAspect="1" noChangeArrowheads="1"/>
          </p:cNvPicPr>
          <p:nvPr/>
        </p:nvPicPr>
        <p:blipFill>
          <a:blip r:embed="rId2" cstate="print"/>
          <a:srcRect/>
          <a:stretch>
            <a:fillRect/>
          </a:stretch>
        </p:blipFill>
        <p:spPr bwMode="auto">
          <a:xfrm>
            <a:off x="4966733" y="5976079"/>
            <a:ext cx="1049677" cy="848541"/>
          </a:xfrm>
          <a:prstGeom prst="rect">
            <a:avLst/>
          </a:prstGeom>
          <a:noFill/>
          <a:ln w="9525">
            <a:noFill/>
            <a:miter lim="800000"/>
            <a:headEnd/>
            <a:tailEnd/>
          </a:ln>
          <a:effectLst/>
        </p:spPr>
      </p:pic>
      <p:pic>
        <p:nvPicPr>
          <p:cNvPr id="10" name="Picture 2"/>
          <p:cNvPicPr>
            <a:picLocks noChangeAspect="1" noChangeArrowheads="1"/>
          </p:cNvPicPr>
          <p:nvPr/>
        </p:nvPicPr>
        <p:blipFill>
          <a:blip r:embed="rId3" cstate="print"/>
          <a:srcRect/>
          <a:stretch>
            <a:fillRect/>
          </a:stretch>
        </p:blipFill>
        <p:spPr bwMode="auto">
          <a:xfrm>
            <a:off x="3057726" y="5976079"/>
            <a:ext cx="1311443" cy="850328"/>
          </a:xfrm>
          <a:prstGeom prst="rect">
            <a:avLst/>
          </a:prstGeom>
          <a:noFill/>
          <a:ln w="9525">
            <a:noFill/>
            <a:miter lim="800000"/>
            <a:headEnd/>
            <a:tailEnd/>
          </a:ln>
        </p:spPr>
      </p:pic>
      <p:pic>
        <p:nvPicPr>
          <p:cNvPr id="11" name="Picture 3"/>
          <p:cNvPicPr>
            <a:picLocks noChangeAspect="1" noChangeArrowheads="1"/>
          </p:cNvPicPr>
          <p:nvPr/>
        </p:nvPicPr>
        <p:blipFill>
          <a:blip r:embed="rId4" cstate="print"/>
          <a:srcRect/>
          <a:stretch>
            <a:fillRect/>
          </a:stretch>
        </p:blipFill>
        <p:spPr bwMode="auto">
          <a:xfrm>
            <a:off x="4369169" y="5977866"/>
            <a:ext cx="597564" cy="848541"/>
          </a:xfrm>
          <a:prstGeom prst="rect">
            <a:avLst/>
          </a:prstGeom>
          <a:noFill/>
          <a:ln w="9525">
            <a:noFill/>
            <a:miter lim="800000"/>
            <a:headEnd/>
            <a:tailEnd/>
          </a:ln>
        </p:spPr>
      </p:pic>
      <p:sp>
        <p:nvSpPr>
          <p:cNvPr id="4" name="Title 3"/>
          <p:cNvSpPr>
            <a:spLocks noGrp="1"/>
          </p:cNvSpPr>
          <p:nvPr>
            <p:ph type="title"/>
          </p:nvPr>
        </p:nvSpPr>
        <p:spPr/>
        <p:txBody>
          <a:bodyPr/>
          <a:lstStyle/>
          <a:p>
            <a:r>
              <a:rPr lang="en-US" dirty="0" smtClean="0"/>
              <a:t>Resulting data</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759752456"/>
              </p:ext>
            </p:extLst>
          </p:nvPr>
        </p:nvGraphicFramePr>
        <p:xfrm>
          <a:off x="2057119" y="1847850"/>
          <a:ext cx="5221663" cy="1335912"/>
        </p:xfrm>
        <a:graphic>
          <a:graphicData uri="http://schemas.openxmlformats.org/drawingml/2006/table">
            <a:tbl>
              <a:tblPr>
                <a:tableStyleId>{BDBED569-4797-4DF1-A0F4-6AAB3CD982D8}</a:tableStyleId>
              </a:tblPr>
              <a:tblGrid>
                <a:gridCol w="990881"/>
                <a:gridCol w="1025579"/>
                <a:gridCol w="986217"/>
                <a:gridCol w="968606"/>
                <a:gridCol w="1250380"/>
              </a:tblGrid>
              <a:tr h="332978">
                <a:tc>
                  <a:txBody>
                    <a:bodyPr/>
                    <a:lstStyle/>
                    <a:p>
                      <a:pPr algn="ctr" fontAlgn="b"/>
                      <a:endParaRPr lang="en-US" sz="2000" b="0" i="0" u="none" strike="noStrike" dirty="0">
                        <a:solidFill>
                          <a:schemeClr val="bg1"/>
                        </a:solidFill>
                        <a:effectLst/>
                        <a:latin typeface="Calibri"/>
                      </a:endParaRPr>
                    </a:p>
                  </a:txBody>
                  <a:tcPr marL="9525" marR="9525" marT="9525" marB="0" anchor="b"/>
                </a:tc>
                <a:tc gridSpan="4">
                  <a:txBody>
                    <a:bodyPr/>
                    <a:lstStyle/>
                    <a:p>
                      <a:pPr algn="ctr" fontAlgn="b"/>
                      <a:r>
                        <a:rPr lang="en-US" sz="2000" u="none" strike="noStrike" dirty="0">
                          <a:solidFill>
                            <a:schemeClr val="bg1"/>
                          </a:solidFill>
                          <a:effectLst/>
                        </a:rPr>
                        <a:t>tape type</a:t>
                      </a:r>
                      <a:endParaRPr lang="en-US" sz="2000" b="0" i="0" u="none" strike="noStrike" dirty="0">
                        <a:solidFill>
                          <a:schemeClr val="bg1"/>
                        </a:solidFill>
                        <a:effectLst/>
                        <a:latin typeface="Calibri"/>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r>
              <a:tr h="616713">
                <a:tc>
                  <a:txBody>
                    <a:bodyPr/>
                    <a:lstStyle/>
                    <a:p>
                      <a:pPr algn="ctr" fontAlgn="b"/>
                      <a:r>
                        <a:rPr lang="en-US" sz="1600" u="none" strike="noStrike" dirty="0">
                          <a:solidFill>
                            <a:schemeClr val="bg1"/>
                          </a:solidFill>
                          <a:effectLst/>
                        </a:rPr>
                        <a:t>weight 76.2g</a:t>
                      </a:r>
                      <a:endParaRPr lang="en-US" sz="1600" b="0" i="0" u="none" strike="noStrike" dirty="0">
                        <a:solidFill>
                          <a:schemeClr val="bg1"/>
                        </a:solidFill>
                        <a:effectLst/>
                        <a:latin typeface="Calibri"/>
                      </a:endParaRPr>
                    </a:p>
                  </a:txBody>
                  <a:tcPr marL="9525" marR="9525" marT="9525" marB="0" anchor="b"/>
                </a:tc>
                <a:tc>
                  <a:txBody>
                    <a:bodyPr/>
                    <a:lstStyle/>
                    <a:p>
                      <a:pPr algn="ctr" fontAlgn="b"/>
                      <a:r>
                        <a:rPr lang="en-US" sz="2000" u="none" strike="noStrike" dirty="0">
                          <a:solidFill>
                            <a:schemeClr val="bg1"/>
                          </a:solidFill>
                          <a:effectLst/>
                        </a:rPr>
                        <a:t>kind removal</a:t>
                      </a:r>
                      <a:endParaRPr lang="en-US" sz="2000" b="0" i="0" u="none" strike="noStrike" dirty="0">
                        <a:solidFill>
                          <a:schemeClr val="bg1"/>
                        </a:solidFill>
                        <a:effectLst/>
                        <a:latin typeface="Calibri"/>
                      </a:endParaRPr>
                    </a:p>
                  </a:txBody>
                  <a:tcPr marL="9525" marR="9525" marT="9525" marB="0" anchor="b"/>
                </a:tc>
                <a:tc>
                  <a:txBody>
                    <a:bodyPr/>
                    <a:lstStyle/>
                    <a:p>
                      <a:pPr algn="ctr" fontAlgn="b"/>
                      <a:r>
                        <a:rPr lang="en-US" sz="2000" u="none" strike="noStrike" dirty="0">
                          <a:solidFill>
                            <a:schemeClr val="bg1"/>
                          </a:solidFill>
                          <a:effectLst/>
                        </a:rPr>
                        <a:t>surgical </a:t>
                      </a:r>
                      <a:endParaRPr lang="en-US" sz="2000" b="0" i="0" u="none" strike="noStrike" dirty="0">
                        <a:solidFill>
                          <a:schemeClr val="bg1"/>
                        </a:solidFill>
                        <a:effectLst/>
                        <a:latin typeface="Calibri"/>
                      </a:endParaRPr>
                    </a:p>
                  </a:txBody>
                  <a:tcPr marL="9525" marR="9525" marT="9525" marB="0" anchor="b"/>
                </a:tc>
                <a:tc>
                  <a:txBody>
                    <a:bodyPr/>
                    <a:lstStyle/>
                    <a:p>
                      <a:pPr algn="ctr" fontAlgn="b"/>
                      <a:r>
                        <a:rPr lang="en-US" sz="2000" u="none" strike="noStrike" dirty="0">
                          <a:solidFill>
                            <a:schemeClr val="bg1"/>
                          </a:solidFill>
                          <a:effectLst/>
                        </a:rPr>
                        <a:t>duct tape</a:t>
                      </a:r>
                      <a:endParaRPr lang="en-US" sz="2000" b="0" i="0" u="none" strike="noStrike" dirty="0">
                        <a:solidFill>
                          <a:schemeClr val="bg1"/>
                        </a:solidFill>
                        <a:effectLst/>
                        <a:latin typeface="Calibri"/>
                      </a:endParaRPr>
                    </a:p>
                  </a:txBody>
                  <a:tcPr marL="9525" marR="9525" marT="9525" marB="0" anchor="b"/>
                </a:tc>
                <a:tc>
                  <a:txBody>
                    <a:bodyPr/>
                    <a:lstStyle/>
                    <a:p>
                      <a:pPr algn="ctr" fontAlgn="b"/>
                      <a:r>
                        <a:rPr lang="en-US" sz="2000" u="none" strike="noStrike" dirty="0">
                          <a:solidFill>
                            <a:schemeClr val="bg1"/>
                          </a:solidFill>
                          <a:effectLst/>
                        </a:rPr>
                        <a:t>scotch</a:t>
                      </a:r>
                      <a:endParaRPr lang="en-US" sz="2000" b="0" i="0" u="none" strike="noStrike" dirty="0">
                        <a:solidFill>
                          <a:schemeClr val="bg1"/>
                        </a:solidFill>
                        <a:effectLst/>
                        <a:latin typeface="Calibri"/>
                      </a:endParaRPr>
                    </a:p>
                  </a:txBody>
                  <a:tcPr marL="9525" marR="9525" marT="9525" marB="0" anchor="b"/>
                </a:tc>
              </a:tr>
              <a:tr h="383809">
                <a:tc>
                  <a:txBody>
                    <a:bodyPr/>
                    <a:lstStyle/>
                    <a:p>
                      <a:pPr algn="ctr" fontAlgn="b"/>
                      <a:r>
                        <a:rPr lang="en-US" sz="2000" u="none" strike="noStrike" dirty="0">
                          <a:solidFill>
                            <a:schemeClr val="bg1"/>
                          </a:solidFill>
                          <a:effectLst/>
                        </a:rPr>
                        <a:t>sec</a:t>
                      </a:r>
                      <a:endParaRPr lang="en-US" sz="2000" b="0" i="0" u="none" strike="noStrike" dirty="0">
                        <a:solidFill>
                          <a:schemeClr val="bg1"/>
                        </a:solidFill>
                        <a:effectLst/>
                        <a:latin typeface="Calibri"/>
                      </a:endParaRPr>
                    </a:p>
                  </a:txBody>
                  <a:tcPr marL="9525" marR="9525" marT="9525" marB="0" anchor="b"/>
                </a:tc>
                <a:tc>
                  <a:txBody>
                    <a:bodyPr/>
                    <a:lstStyle/>
                    <a:p>
                      <a:pPr algn="ctr" fontAlgn="b"/>
                      <a:r>
                        <a:rPr lang="en-US" sz="2000" u="none" strike="noStrike" dirty="0">
                          <a:solidFill>
                            <a:schemeClr val="bg1"/>
                          </a:solidFill>
                          <a:effectLst/>
                        </a:rPr>
                        <a:t>63.1</a:t>
                      </a:r>
                      <a:endParaRPr lang="en-US" sz="2000" b="0" i="0" u="none" strike="noStrike" dirty="0">
                        <a:solidFill>
                          <a:schemeClr val="bg1"/>
                        </a:solidFill>
                        <a:effectLst/>
                        <a:latin typeface="Calibri"/>
                      </a:endParaRPr>
                    </a:p>
                  </a:txBody>
                  <a:tcPr marL="9525" marR="9525" marT="9525" marB="0" anchor="b"/>
                </a:tc>
                <a:tc>
                  <a:txBody>
                    <a:bodyPr/>
                    <a:lstStyle/>
                    <a:p>
                      <a:pPr algn="ctr" fontAlgn="b"/>
                      <a:r>
                        <a:rPr lang="en-US" sz="2000" u="none" strike="noStrike" dirty="0">
                          <a:solidFill>
                            <a:schemeClr val="bg1"/>
                          </a:solidFill>
                          <a:effectLst/>
                        </a:rPr>
                        <a:t>12.9</a:t>
                      </a:r>
                      <a:endParaRPr lang="en-US" sz="2000" b="0" i="0" u="none" strike="noStrike" dirty="0">
                        <a:solidFill>
                          <a:schemeClr val="bg1"/>
                        </a:solidFill>
                        <a:effectLst/>
                        <a:latin typeface="Calibri"/>
                      </a:endParaRPr>
                    </a:p>
                  </a:txBody>
                  <a:tcPr marL="9525" marR="9525" marT="9525" marB="0" anchor="b"/>
                </a:tc>
                <a:tc>
                  <a:txBody>
                    <a:bodyPr/>
                    <a:lstStyle/>
                    <a:p>
                      <a:pPr algn="ctr" fontAlgn="b"/>
                      <a:r>
                        <a:rPr lang="en-US" sz="2000" u="none" strike="noStrike" dirty="0">
                          <a:solidFill>
                            <a:schemeClr val="bg1"/>
                          </a:solidFill>
                          <a:effectLst/>
                        </a:rPr>
                        <a:t>71.6</a:t>
                      </a:r>
                      <a:endParaRPr lang="en-US" sz="2000" b="0" i="0" u="none" strike="noStrike" dirty="0">
                        <a:solidFill>
                          <a:schemeClr val="bg1"/>
                        </a:solidFill>
                        <a:effectLst/>
                        <a:latin typeface="Calibri"/>
                      </a:endParaRPr>
                    </a:p>
                  </a:txBody>
                  <a:tcPr marL="9525" marR="9525" marT="9525" marB="0" anchor="b"/>
                </a:tc>
                <a:tc>
                  <a:txBody>
                    <a:bodyPr/>
                    <a:lstStyle/>
                    <a:p>
                      <a:pPr algn="ctr" fontAlgn="b"/>
                      <a:r>
                        <a:rPr lang="en-US" sz="2000" u="none" strike="noStrike" dirty="0">
                          <a:solidFill>
                            <a:schemeClr val="bg1"/>
                          </a:solidFill>
                          <a:effectLst/>
                        </a:rPr>
                        <a:t>1.8</a:t>
                      </a:r>
                      <a:endParaRPr lang="en-US" sz="2000" b="0" i="0" u="none" strike="noStrike" dirty="0">
                        <a:solidFill>
                          <a:schemeClr val="bg1"/>
                        </a:solidFill>
                        <a:effectLst/>
                        <a:latin typeface="Calibri"/>
                      </a:endParaRPr>
                    </a:p>
                  </a:txBody>
                  <a:tcPr marL="9525" marR="9525" marT="9525" marB="0" anchor="b"/>
                </a:tc>
              </a:tr>
            </a:tbl>
          </a:graphicData>
        </a:graphic>
      </p:graphicFrame>
      <p:sp>
        <p:nvSpPr>
          <p:cNvPr id="13" name="Rounded Rectangle 12"/>
          <p:cNvSpPr/>
          <p:nvPr/>
        </p:nvSpPr>
        <p:spPr>
          <a:xfrm>
            <a:off x="1867922" y="3810001"/>
            <a:ext cx="5562600" cy="1981200"/>
          </a:xfrm>
          <a:prstGeom prst="round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4" name="Table 13"/>
          <p:cNvGraphicFramePr>
            <a:graphicFrameLocks noGrp="1"/>
          </p:cNvGraphicFramePr>
          <p:nvPr>
            <p:extLst>
              <p:ext uri="{D42A27DB-BD31-4B8C-83A1-F6EECF244321}">
                <p14:modId xmlns:p14="http://schemas.microsoft.com/office/powerpoint/2010/main" val="1499576816"/>
              </p:ext>
            </p:extLst>
          </p:nvPr>
        </p:nvGraphicFramePr>
        <p:xfrm>
          <a:off x="2057119" y="4114800"/>
          <a:ext cx="5221663" cy="1335912"/>
        </p:xfrm>
        <a:graphic>
          <a:graphicData uri="http://schemas.openxmlformats.org/drawingml/2006/table">
            <a:tbl>
              <a:tblPr>
                <a:tableStyleId>{616DA210-FB5B-4158-B5E0-FEB733F419BA}</a:tableStyleId>
              </a:tblPr>
              <a:tblGrid>
                <a:gridCol w="914681"/>
                <a:gridCol w="1101779"/>
                <a:gridCol w="986217"/>
                <a:gridCol w="968606"/>
                <a:gridCol w="1250380"/>
              </a:tblGrid>
              <a:tr h="332978">
                <a:tc>
                  <a:txBody>
                    <a:bodyPr/>
                    <a:lstStyle/>
                    <a:p>
                      <a:pPr algn="ctr" fontAlgn="b"/>
                      <a:endParaRPr lang="en-US" sz="2000" b="0" i="0" u="none" strike="noStrike" dirty="0">
                        <a:solidFill>
                          <a:schemeClr val="bg1"/>
                        </a:solidFill>
                        <a:effectLst/>
                        <a:latin typeface="Calibri"/>
                      </a:endParaRPr>
                    </a:p>
                  </a:txBody>
                  <a:tcPr marL="9525" marR="9525" marT="9525" marB="0" anchor="b"/>
                </a:tc>
                <a:tc gridSpan="4">
                  <a:txBody>
                    <a:bodyPr/>
                    <a:lstStyle/>
                    <a:p>
                      <a:pPr algn="ctr" fontAlgn="b"/>
                      <a:r>
                        <a:rPr lang="en-US" sz="2000" u="none" strike="noStrike" dirty="0">
                          <a:effectLst/>
                        </a:rPr>
                        <a:t>tape type</a:t>
                      </a:r>
                      <a:endParaRPr lang="en-US" sz="2000" b="0" i="0" u="none" strike="noStrike" dirty="0">
                        <a:solidFill>
                          <a:schemeClr val="bg1"/>
                        </a:solidFill>
                        <a:effectLst/>
                        <a:latin typeface="Calibri"/>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r>
              <a:tr h="616713">
                <a:tc>
                  <a:txBody>
                    <a:bodyPr/>
                    <a:lstStyle/>
                    <a:p>
                      <a:pPr algn="ctr" fontAlgn="b"/>
                      <a:r>
                        <a:rPr lang="en-US" sz="1600" u="none" strike="noStrike" dirty="0" smtClean="0">
                          <a:effectLst/>
                        </a:rPr>
                        <a:t>20g/every 10sec</a:t>
                      </a:r>
                      <a:endParaRPr lang="en-US" sz="1600" b="0" i="0" u="none" strike="noStrike" dirty="0">
                        <a:solidFill>
                          <a:schemeClr val="bg1"/>
                        </a:solidFill>
                        <a:effectLst/>
                        <a:latin typeface="Calibri"/>
                      </a:endParaRPr>
                    </a:p>
                  </a:txBody>
                  <a:tcPr marL="9525" marR="9525" marT="9525" marB="0" anchor="b"/>
                </a:tc>
                <a:tc>
                  <a:txBody>
                    <a:bodyPr/>
                    <a:lstStyle/>
                    <a:p>
                      <a:pPr algn="ctr" fontAlgn="b"/>
                      <a:r>
                        <a:rPr lang="en-US" sz="2000" u="none" strike="noStrike" dirty="0">
                          <a:effectLst/>
                        </a:rPr>
                        <a:t>kind removal</a:t>
                      </a:r>
                      <a:endParaRPr lang="en-US" sz="2000" b="0" i="0" u="none" strike="noStrike" dirty="0">
                        <a:solidFill>
                          <a:schemeClr val="bg1"/>
                        </a:solidFill>
                        <a:effectLst/>
                        <a:latin typeface="Calibri"/>
                      </a:endParaRPr>
                    </a:p>
                  </a:txBody>
                  <a:tcPr marL="9525" marR="9525" marT="9525" marB="0" anchor="b"/>
                </a:tc>
                <a:tc>
                  <a:txBody>
                    <a:bodyPr/>
                    <a:lstStyle/>
                    <a:p>
                      <a:pPr algn="ctr" fontAlgn="b"/>
                      <a:r>
                        <a:rPr lang="en-US" sz="2000" u="none" strike="noStrike" dirty="0">
                          <a:effectLst/>
                        </a:rPr>
                        <a:t>surgical </a:t>
                      </a:r>
                      <a:endParaRPr lang="en-US" sz="2000" b="0" i="0" u="none" strike="noStrike" dirty="0">
                        <a:solidFill>
                          <a:schemeClr val="bg1"/>
                        </a:solidFill>
                        <a:effectLst/>
                        <a:latin typeface="Calibri"/>
                      </a:endParaRPr>
                    </a:p>
                  </a:txBody>
                  <a:tcPr marL="9525" marR="9525" marT="9525" marB="0" anchor="b"/>
                </a:tc>
                <a:tc>
                  <a:txBody>
                    <a:bodyPr/>
                    <a:lstStyle/>
                    <a:p>
                      <a:pPr algn="ctr" fontAlgn="b"/>
                      <a:r>
                        <a:rPr lang="en-US" sz="2000" u="none" strike="noStrike" dirty="0">
                          <a:effectLst/>
                        </a:rPr>
                        <a:t>duct tape</a:t>
                      </a:r>
                      <a:endParaRPr lang="en-US" sz="2000" b="0" i="0" u="none" strike="noStrike" dirty="0">
                        <a:solidFill>
                          <a:schemeClr val="bg1"/>
                        </a:solidFill>
                        <a:effectLst/>
                        <a:latin typeface="Calibri"/>
                      </a:endParaRPr>
                    </a:p>
                  </a:txBody>
                  <a:tcPr marL="9525" marR="9525" marT="9525" marB="0" anchor="b"/>
                </a:tc>
                <a:tc>
                  <a:txBody>
                    <a:bodyPr/>
                    <a:lstStyle/>
                    <a:p>
                      <a:pPr algn="ctr" fontAlgn="b"/>
                      <a:r>
                        <a:rPr lang="en-US" sz="2000" u="none" strike="noStrike" dirty="0">
                          <a:effectLst/>
                        </a:rPr>
                        <a:t>scotch</a:t>
                      </a:r>
                      <a:endParaRPr lang="en-US" sz="2000" b="0" i="0" u="none" strike="noStrike" dirty="0">
                        <a:solidFill>
                          <a:schemeClr val="bg1"/>
                        </a:solidFill>
                        <a:effectLst/>
                        <a:latin typeface="Calibri"/>
                      </a:endParaRPr>
                    </a:p>
                  </a:txBody>
                  <a:tcPr marL="9525" marR="9525" marT="9525" marB="0" anchor="b"/>
                </a:tc>
              </a:tr>
              <a:tr h="383809">
                <a:tc>
                  <a:txBody>
                    <a:bodyPr/>
                    <a:lstStyle/>
                    <a:p>
                      <a:pPr algn="ctr" fontAlgn="b"/>
                      <a:r>
                        <a:rPr lang="en-US" sz="2000" u="none" strike="noStrike" dirty="0" smtClean="0">
                          <a:effectLst/>
                        </a:rPr>
                        <a:t>Grams </a:t>
                      </a:r>
                      <a:endParaRPr lang="en-US" sz="2000" b="0" i="0" u="none" strike="noStrike" dirty="0">
                        <a:solidFill>
                          <a:schemeClr val="bg1"/>
                        </a:solidFill>
                        <a:effectLst/>
                        <a:latin typeface="Calibri"/>
                      </a:endParaRPr>
                    </a:p>
                  </a:txBody>
                  <a:tcPr marL="9525" marR="9525" marT="9525" marB="0" anchor="b"/>
                </a:tc>
                <a:tc>
                  <a:txBody>
                    <a:bodyPr/>
                    <a:lstStyle/>
                    <a:p>
                      <a:pPr algn="ctr" fontAlgn="b"/>
                      <a:r>
                        <a:rPr lang="en-US" sz="2000" u="none" strike="noStrike" dirty="0" smtClean="0">
                          <a:effectLst/>
                        </a:rPr>
                        <a:t>97.8</a:t>
                      </a:r>
                      <a:endParaRPr lang="en-US" sz="2000" b="0" i="0" u="none" strike="noStrike" dirty="0">
                        <a:solidFill>
                          <a:schemeClr val="bg1"/>
                        </a:solidFill>
                        <a:effectLst/>
                        <a:latin typeface="Calibri"/>
                      </a:endParaRPr>
                    </a:p>
                  </a:txBody>
                  <a:tcPr marL="9525" marR="9525" marT="9525" marB="0" anchor="b"/>
                </a:tc>
                <a:tc>
                  <a:txBody>
                    <a:bodyPr/>
                    <a:lstStyle/>
                    <a:p>
                      <a:pPr algn="ctr" fontAlgn="b"/>
                      <a:r>
                        <a:rPr lang="en-US" sz="2000" u="none" strike="noStrike" dirty="0" smtClean="0">
                          <a:effectLst/>
                        </a:rPr>
                        <a:t>40</a:t>
                      </a:r>
                      <a:endParaRPr lang="en-US" sz="2000" b="0" i="0" u="none" strike="noStrike" dirty="0">
                        <a:solidFill>
                          <a:schemeClr val="bg1"/>
                        </a:solidFill>
                        <a:effectLst/>
                        <a:latin typeface="Calibri"/>
                      </a:endParaRPr>
                    </a:p>
                  </a:txBody>
                  <a:tcPr marL="9525" marR="9525" marT="9525" marB="0" anchor="b"/>
                </a:tc>
                <a:tc>
                  <a:txBody>
                    <a:bodyPr/>
                    <a:lstStyle/>
                    <a:p>
                      <a:pPr algn="ctr" fontAlgn="b"/>
                      <a:r>
                        <a:rPr lang="en-US" sz="2000" u="none" strike="noStrike" dirty="0" smtClean="0">
                          <a:effectLst/>
                        </a:rPr>
                        <a:t>56.7</a:t>
                      </a:r>
                      <a:endParaRPr lang="en-US" sz="2000" b="0" i="0" u="none" strike="noStrike" dirty="0">
                        <a:solidFill>
                          <a:schemeClr val="bg1"/>
                        </a:solidFill>
                        <a:effectLst/>
                        <a:latin typeface="Calibri"/>
                      </a:endParaRPr>
                    </a:p>
                  </a:txBody>
                  <a:tcPr marL="9525" marR="9525" marT="9525" marB="0" anchor="b"/>
                </a:tc>
                <a:tc>
                  <a:txBody>
                    <a:bodyPr/>
                    <a:lstStyle/>
                    <a:p>
                      <a:pPr algn="ctr" fontAlgn="b"/>
                      <a:r>
                        <a:rPr lang="en-US" sz="2000" u="none" strike="noStrike" dirty="0" smtClean="0">
                          <a:effectLst/>
                        </a:rPr>
                        <a:t>13.6</a:t>
                      </a:r>
                      <a:endParaRPr lang="en-US" sz="2000" b="0" i="0" u="none" strike="noStrike" dirty="0">
                        <a:solidFill>
                          <a:schemeClr val="bg1"/>
                        </a:solidFill>
                        <a:effectLst/>
                        <a:latin typeface="Calibri"/>
                      </a:endParaRPr>
                    </a:p>
                  </a:txBody>
                  <a:tcPr marL="9525" marR="9525" marT="9525" marB="0" anchor="b"/>
                </a:tc>
              </a:tr>
            </a:tbl>
          </a:graphicData>
        </a:graphic>
      </p:graphicFrame>
    </p:spTree>
    <p:extLst>
      <p:ext uri="{BB962C8B-B14F-4D97-AF65-F5344CB8AC3E}">
        <p14:creationId xmlns:p14="http://schemas.microsoft.com/office/powerpoint/2010/main" val="41008510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lstStyle/>
          <a:p>
            <a:pPr marL="285750" indent="-285750">
              <a:buFont typeface="Arial" pitchFamily="34" charset="0"/>
              <a:buChar char="•"/>
            </a:pPr>
            <a:r>
              <a:rPr lang="en-US" dirty="0" smtClean="0"/>
              <a:t>Decided on a device design that will be minimal</a:t>
            </a:r>
            <a:r>
              <a:rPr lang="en-US" dirty="0" smtClean="0"/>
              <a:t>ly invasive for the patient, and still deliver accurate results.</a:t>
            </a:r>
          </a:p>
          <a:p>
            <a:pPr marL="285750" indent="-285750">
              <a:buFont typeface="Arial" pitchFamily="34" charset="0"/>
              <a:buChar char="•"/>
            </a:pPr>
            <a:r>
              <a:rPr lang="en-US" dirty="0" smtClean="0"/>
              <a:t> Continuing to test electrochemical sensing process for the </a:t>
            </a:r>
            <a:r>
              <a:rPr lang="en-US" dirty="0" smtClean="0"/>
              <a:t>purpose of apparatus integration.</a:t>
            </a:r>
          </a:p>
          <a:p>
            <a:pPr marL="285750" indent="-285750">
              <a:buFont typeface="Arial" pitchFamily="34" charset="0"/>
              <a:buChar char="•"/>
            </a:pPr>
            <a:r>
              <a:rPr lang="en-US" dirty="0" smtClean="0"/>
              <a:t>Materials have been confirmed for substrate.</a:t>
            </a:r>
          </a:p>
          <a:p>
            <a:pPr marL="285750" indent="-285750">
              <a:buFont typeface="Arial" pitchFamily="34" charset="0"/>
              <a:buChar char="•"/>
            </a:pPr>
            <a:r>
              <a:rPr lang="en-US" dirty="0" smtClean="0"/>
              <a:t>Positive adhesive data.</a:t>
            </a:r>
          </a:p>
          <a:p>
            <a:pPr marL="285750" indent="-285750">
              <a:buFont typeface="Arial" pitchFamily="34" charset="0"/>
              <a:buChar char="•"/>
            </a:pPr>
            <a:endParaRPr lang="en-US" dirty="0"/>
          </a:p>
        </p:txBody>
      </p:sp>
      <p:sp>
        <p:nvSpPr>
          <p:cNvPr id="4" name="Title 3"/>
          <p:cNvSpPr>
            <a:spLocks noGrp="1"/>
          </p:cNvSpPr>
          <p:nvPr>
            <p:ph type="title"/>
          </p:nvPr>
        </p:nvSpPr>
        <p:spPr/>
        <p:txBody>
          <a:bodyPr/>
          <a:lstStyle/>
          <a:p>
            <a:r>
              <a:rPr lang="en-US" dirty="0" smtClean="0"/>
              <a:t>Where the project is at</a:t>
            </a:r>
            <a:endParaRPr lang="en-US" dirty="0"/>
          </a:p>
        </p:txBody>
      </p:sp>
      <p:pic>
        <p:nvPicPr>
          <p:cNvPr id="5" name="Picture 9"/>
          <p:cNvPicPr>
            <a:picLocks noChangeAspect="1" noChangeArrowheads="1"/>
          </p:cNvPicPr>
          <p:nvPr/>
        </p:nvPicPr>
        <p:blipFill>
          <a:blip r:embed="rId3" cstate="print"/>
          <a:srcRect/>
          <a:stretch>
            <a:fillRect/>
          </a:stretch>
        </p:blipFill>
        <p:spPr bwMode="auto">
          <a:xfrm>
            <a:off x="4966733" y="5976079"/>
            <a:ext cx="1049677" cy="848541"/>
          </a:xfrm>
          <a:prstGeom prst="rect">
            <a:avLst/>
          </a:prstGeom>
          <a:noFill/>
          <a:ln w="9525">
            <a:noFill/>
            <a:miter lim="800000"/>
            <a:headEnd/>
            <a:tailEnd/>
          </a:ln>
          <a:effectLst/>
        </p:spPr>
      </p:pic>
      <p:pic>
        <p:nvPicPr>
          <p:cNvPr id="6" name="Picture 2"/>
          <p:cNvPicPr>
            <a:picLocks noChangeAspect="1" noChangeArrowheads="1"/>
          </p:cNvPicPr>
          <p:nvPr/>
        </p:nvPicPr>
        <p:blipFill>
          <a:blip r:embed="rId4" cstate="print"/>
          <a:srcRect/>
          <a:stretch>
            <a:fillRect/>
          </a:stretch>
        </p:blipFill>
        <p:spPr bwMode="auto">
          <a:xfrm>
            <a:off x="3057726" y="5976079"/>
            <a:ext cx="1311443" cy="850328"/>
          </a:xfrm>
          <a:prstGeom prst="rect">
            <a:avLst/>
          </a:prstGeom>
          <a:noFill/>
          <a:ln w="9525">
            <a:noFill/>
            <a:miter lim="800000"/>
            <a:headEnd/>
            <a:tailEnd/>
          </a:ln>
        </p:spPr>
      </p:pic>
      <p:pic>
        <p:nvPicPr>
          <p:cNvPr id="7" name="Picture 3"/>
          <p:cNvPicPr>
            <a:picLocks noChangeAspect="1" noChangeArrowheads="1"/>
          </p:cNvPicPr>
          <p:nvPr/>
        </p:nvPicPr>
        <p:blipFill>
          <a:blip r:embed="rId5" cstate="print"/>
          <a:srcRect/>
          <a:stretch>
            <a:fillRect/>
          </a:stretch>
        </p:blipFill>
        <p:spPr bwMode="auto">
          <a:xfrm>
            <a:off x="4369169" y="5977866"/>
            <a:ext cx="597564" cy="848541"/>
          </a:xfrm>
          <a:prstGeom prst="rect">
            <a:avLst/>
          </a:prstGeom>
          <a:noFill/>
          <a:ln w="9525">
            <a:noFill/>
            <a:miter lim="800000"/>
            <a:headEnd/>
            <a:tailEnd/>
          </a:ln>
        </p:spPr>
      </p:pic>
      <p:pic>
        <p:nvPicPr>
          <p:cNvPr id="8" name="Picture 5"/>
          <p:cNvPicPr>
            <a:picLocks noGrp="1" noChangeAspect="1" noChangeArrowheads="1"/>
          </p:cNvPicPr>
          <p:nvPr>
            <p:ph sz="quarter" idx="14"/>
          </p:nvPr>
        </p:nvPicPr>
        <p:blipFill>
          <a:blip r:embed="rId6">
            <a:extLst>
              <a:ext uri="{28A0092B-C50C-407E-A947-70E740481C1C}">
                <a14:useLocalDpi xmlns:a14="http://schemas.microsoft.com/office/drawing/2010/main" val="0"/>
              </a:ext>
            </a:extLst>
          </a:blip>
          <a:srcRect/>
          <a:stretch>
            <a:fillRect/>
          </a:stretch>
        </p:blipFill>
        <p:spPr bwMode="auto">
          <a:xfrm>
            <a:off x="5509156" y="1524000"/>
            <a:ext cx="2488512" cy="3827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02857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lstStyle/>
          <a:p>
            <a:r>
              <a:rPr lang="en-US" b="1" dirty="0" smtClean="0"/>
              <a:t>Immediate: create a solidworks </a:t>
            </a:r>
            <a:r>
              <a:rPr lang="en-US" b="1" dirty="0" smtClean="0"/>
              <a:t>model that can be used to test the adhesive under movement. And under porous conditions.</a:t>
            </a:r>
            <a:endParaRPr lang="en-US" b="1" dirty="0" smtClean="0"/>
          </a:p>
          <a:p>
            <a:pPr marL="285750" indent="-285750">
              <a:buFont typeface="Arial" pitchFamily="34" charset="0"/>
              <a:buChar char="•"/>
            </a:pPr>
            <a:r>
              <a:rPr lang="en-US" dirty="0" smtClean="0"/>
              <a:t>Solidworks model</a:t>
            </a:r>
            <a:endParaRPr lang="en-US" dirty="0" smtClean="0"/>
          </a:p>
          <a:p>
            <a:r>
              <a:rPr lang="en-US" dirty="0" smtClean="0"/>
              <a:t>Attach to tape and test durability</a:t>
            </a:r>
            <a:endParaRPr lang="en-US" dirty="0" smtClean="0"/>
          </a:p>
          <a:p>
            <a:r>
              <a:rPr lang="en-US" dirty="0" smtClean="0"/>
              <a:t>Design Seat simulating apparatus to test under moist conditions.</a:t>
            </a:r>
            <a:endParaRPr lang="en-US" dirty="0" smtClean="0"/>
          </a:p>
          <a:p>
            <a:pPr marL="285750" indent="-285750">
              <a:buFont typeface="Arial" pitchFamily="34" charset="0"/>
              <a:buChar char="•"/>
            </a:pPr>
            <a:r>
              <a:rPr lang="en-US" dirty="0" smtClean="0"/>
              <a:t>Combine with Sense testing under movement</a:t>
            </a:r>
            <a:endParaRPr lang="en-US" dirty="0"/>
          </a:p>
          <a:p>
            <a:endParaRPr lang="en-US" dirty="0"/>
          </a:p>
        </p:txBody>
      </p:sp>
      <p:sp>
        <p:nvSpPr>
          <p:cNvPr id="4" name="Title 3"/>
          <p:cNvSpPr>
            <a:spLocks noGrp="1"/>
          </p:cNvSpPr>
          <p:nvPr>
            <p:ph type="title"/>
          </p:nvPr>
        </p:nvSpPr>
        <p:spPr/>
        <p:txBody>
          <a:bodyPr/>
          <a:lstStyle/>
          <a:p>
            <a:r>
              <a:rPr lang="en-US" dirty="0" smtClean="0"/>
              <a:t>Future work</a:t>
            </a:r>
            <a:endParaRPr lang="en-US" dirty="0"/>
          </a:p>
        </p:txBody>
      </p:sp>
      <p:pic>
        <p:nvPicPr>
          <p:cNvPr id="5" name="Picture 9"/>
          <p:cNvPicPr>
            <a:picLocks noChangeAspect="1" noChangeArrowheads="1"/>
          </p:cNvPicPr>
          <p:nvPr/>
        </p:nvPicPr>
        <p:blipFill>
          <a:blip r:embed="rId2" cstate="print"/>
          <a:srcRect/>
          <a:stretch>
            <a:fillRect/>
          </a:stretch>
        </p:blipFill>
        <p:spPr bwMode="auto">
          <a:xfrm>
            <a:off x="4966733" y="5976079"/>
            <a:ext cx="1049677" cy="848541"/>
          </a:xfrm>
          <a:prstGeom prst="rect">
            <a:avLst/>
          </a:prstGeom>
          <a:noFill/>
          <a:ln w="9525">
            <a:noFill/>
            <a:miter lim="800000"/>
            <a:headEnd/>
            <a:tailEnd/>
          </a:ln>
          <a:effectLst/>
        </p:spPr>
      </p:pic>
      <p:pic>
        <p:nvPicPr>
          <p:cNvPr id="6" name="Picture 2"/>
          <p:cNvPicPr>
            <a:picLocks noChangeAspect="1" noChangeArrowheads="1"/>
          </p:cNvPicPr>
          <p:nvPr/>
        </p:nvPicPr>
        <p:blipFill>
          <a:blip r:embed="rId3" cstate="print"/>
          <a:srcRect/>
          <a:stretch>
            <a:fillRect/>
          </a:stretch>
        </p:blipFill>
        <p:spPr bwMode="auto">
          <a:xfrm>
            <a:off x="3057726" y="5976079"/>
            <a:ext cx="1311443" cy="850328"/>
          </a:xfrm>
          <a:prstGeom prst="rect">
            <a:avLst/>
          </a:prstGeom>
          <a:noFill/>
          <a:ln w="9525">
            <a:noFill/>
            <a:miter lim="800000"/>
            <a:headEnd/>
            <a:tailEnd/>
          </a:ln>
        </p:spPr>
      </p:pic>
      <p:pic>
        <p:nvPicPr>
          <p:cNvPr id="7" name="Picture 3"/>
          <p:cNvPicPr>
            <a:picLocks noChangeAspect="1" noChangeArrowheads="1"/>
          </p:cNvPicPr>
          <p:nvPr/>
        </p:nvPicPr>
        <p:blipFill>
          <a:blip r:embed="rId4" cstate="print"/>
          <a:srcRect/>
          <a:stretch>
            <a:fillRect/>
          </a:stretch>
        </p:blipFill>
        <p:spPr bwMode="auto">
          <a:xfrm>
            <a:off x="4369169" y="5977866"/>
            <a:ext cx="597564" cy="848541"/>
          </a:xfrm>
          <a:prstGeom prst="rect">
            <a:avLst/>
          </a:prstGeom>
          <a:noFill/>
          <a:ln w="9525">
            <a:noFill/>
            <a:miter lim="800000"/>
            <a:headEnd/>
            <a:tailEnd/>
          </a:ln>
        </p:spPr>
      </p:pic>
      <p:pic>
        <p:nvPicPr>
          <p:cNvPr id="2050" name="Picture 2" descr="http://samirkherbane.com/portfolio/solidwork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86600" y="1101969"/>
            <a:ext cx="1219200" cy="1219200"/>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4" descr="data:image/jpeg;base64,/9j/4AAQSkZJRgABAQAAAQABAAD/2wCEAAkGBxQHBhUREhQWFhUXFx8ZFxgYGSEeGxwZIBwgICEeIR0eHCkiIR0nIR8YIjEiJiorLy4vICAzODMsODQtLi0BCgoKBQUFDgUFDisZExkrKysrKysrKysrKysrKysrKysrKysrKysrKysrKysrKysrKysrKysrKysrKysrKysrK//AABEIAPAA0gMBIgACEQEDEQH/xAAcAAEAAwADAQEAAAAAAAAAAAAABAUGAgMHAQj/xABEEAACAQMDAgMGAggDBQgDAAABAgMABBEFEiEGMRMiQQcUMlFhcSOBFTNCUlNikaEWJMFDgpKisTRjcnSTo9HxFyZU/8QAFAEBAAAAAAAAAAAAAAAAAAAAAP/EABQRAQAAAAAAAAAAAAAAAAAAAAD/2gAMAwEAAhEDEQA/APcaUpQKUpQKUpQKUpQKUpQKUpQR7+9j06zaaZ1jjQZZmOAB967opBLGGUgqRkEHIIPYg/KqHqCMXuu2UDruTfJMw42kxptUMPXzSKw+qA+lcuhx4fTwjHwxTTwp9EinkjQfkqqKC+pSlApSlApSlApSlApSlApSlApSlBwjlEjsBnKnByCOcA8EjkYI5GfUdwa51xZdxHfg5/8AuuVApSlApSlBm7jXLiTW5oYIY3FuELo77ZZQ67t0WRtCjlQWOGYMuUxuq50vUo9VshLEcqcg5BDKwOCrKeVYHIKnkGuvVdGh1YL4qZZc7HUlZEz32SKQ65wM4IzWZl0O90DU3u7ac3MbKPGtpVUPJt/bWRAoMwXCgsPMFUMTgEBtaVD0rU4tXsxLC25SSOxBDDgqynlWB4KkAiplApSlBn+pJfdNZsZTgL40kbsfRWgkbOfQbo1qR0hHs6diYgq0u6dlIwQ0zmVgR6EFyMeldXWmgf4l0P3Y4AMkbHJI8gkXxBlecmPxFH37jvV6BgUClKUClKUClKUCqPW+pU0suqqZGjXdJ5lWOIHt4kjHAJ4wo3Ocg7cc1eVndE6NttLl8ZkE1wW3vPJ5maXGC4BJCE/JAMDigtdFvW1HSYpniaFnQMY3+JCRnaeByPsPsKm0pQKUpQKUpQKUpQKUpQKUpQKUpQcUjCE4AGTk4Hc/M/XtXKlKBSs/qvVC29/7rbxtc3XGYoyAsYIyGmkPEa/1Y5GFNRH6Wl1pw2o3DOv/APNBmODB9H53y/7xCn90c0EjUeubCwn8M3CvJkjw4QZXyO4KxhiD98VCb2gxBNws9RK/vCzk24+eSO1aewsItNthHDGkaDsqKFX+gFSaDF23tT0ya48N5zC+OVmjdCv0JK7Qfzq2tetdPu2AS9tiScAeMgJP0BOTV6yhlwRkVXX+gWupLia2hk/8catz+Y70FirBlyOQa+1iLv2dx2Sb9LmlsZQ27yMzwscAYeFm2kEADj6HmvsXV0/T8yxavEsanAW7h3Nbkk4w+RmI8j4uDzyAKDbUrhFIJogykMrAEEHIIPYgjuK50ClKUClKUClKUClKUClKUClKUClKUClKUCsjf6nP1NctbWD+HCrbbi874x3jg9GkzwXPlTnGW7c9auH6j1VtPgYpFHg3kqnBAbkQIf32HLMPhUj1IxpLK0SwtFiiUIiAKqqMAAegoI+iaNDodl4UCbRnLHuzse7ux5Zj6k1PpSgUpSgUpSgVwmiWeIqwDKwwQRkEHuCD3Fc6UGAmgb2dX4kiydLkb8WPv7o7H9Ynr4JJG5f2SSR8q3qOJEBBBBGQR2I+dfJolnhKOAysCGUjIIPBBB7gj0rHdK7umeoW0pmLQMhmsixyVjBw8GTyQhIK552n6cBtKUpQKVUXfUEaXJhhVriYHDJFg7Dx+sckInBBwx3EdgaqJNSv4uoraJzagSljJDGHd0iVTmTxSVyN3hr+rHLgc0GupSlApSlApSlApSlApSlAqp6p1c6JojzIniSZVIo843yuwRF/NiM/TJq2rM3x/SfXUMPdLWI3DfLxZMxxZ+yC4OPqpoJ/S+ijQNFWLdvfl5pD3kmbl3P3OcZ7DA9Kn6deLqOnxzJnbIiuuRg7WAIyPQ4PaonUk5g0Zwp2s+2JW/daRggbuPh3bvsDVjFGIowqjAAwB8gKDlSs5/ikR9bnTnTaDErxy5OGkO4mPtjdtBYDPYNXXb9Sues5bSRVWAFY4pP3rjw1laMnd38N1ZfKM4fnIxQaeuKSB84IODg4PY/L71h9W6gl0/rXxjIBYRbLWcNwFmkUyCTPbAzAnP8AEP3qp0DVP8HWhllBK6hG17Gp+L3x8FoOw5ZWhCj5rJQa/prqRtc1e9hMJjW1mEQcuD4hwSTgfD6H14YdjkV0dOdSPqfVF9ayKAsDr4LBSN64w/mPDFX4OO2R3qB05Y/4X1wpIy/iWKyzP23TRSOZpT9zOpz8gPlUPRn91t9Pvj3nuJll5ztW7ZpFQ/JlkS2jx6Hig3P6Ri/Snu3iL43h+L4efN4e7bux8s8VIRxIuQQR8x9OD/evNtXk9101uoNpLpOHTBGWss+DsB7FXQtcAZ+Jl+VQPZxrA6I6auYb+RUWDwpVXHm/HjEmxRk7iH3qMeqse3YPUvfo/e2h8RPEVQ7JuG4ISQGI74yDzWU9ojC0hs9SUr/lblCz9x7vMRHJznGCGU5/lFZTqTp66NtDdhXN1qDm2ulwXENtcAeQY4UQqoG4jG4sT3FVnXZfp/o6bQiHkJKvZPjJe3VvEdWIGN8ZRhjjIZMCg9xqk1PQn1a4cS3MggYALDD+Ee3O+UHe3PIClBjghqstMuvftNil/iRq/wDxKD/rUmgzGmdItplikEd9diGNQqoBAvA9Ny24f7nOT6mrfSdGh0hW8JTufG93ZnkfHbdI5LtjJxk8emKsKUClKUClKUClKUELVtVi0i2EkzhQWCqMEsznsiqAWZz6KoJNVw6jcn/sN5t/e2R/12+Lv/5c12a/pEt9dwT28qRywl8eJH4iMHABBAdWB4GGDfMc5rp/QM18P83du6/w7cGCP8yrtKf/AFMH5UEKX2j2FtqAt5ZJIpjjEckEobntxsNa2omm6ZDpdv4cESRr8kUDJ+Zx3P1NS6BWY6Xj39S6nN3JuI4vsI7eI4+2ZGOPmTWnrMdEENNqBHf3+Td9wkYH28oWg7uprGLW9Qt7OdQ6MJZmQ5wyooj59ODOrD1BCkYIzUrpKdrnpe2d23sYUy/752jz/Zvi/Oo3Ueiz6jqMUsEyxYjlhkJUs3hymMlozuAWQeGMFgRznBxirhEj0vTwABHFEmAOyqij+wAFB57qjfpLqW7tiG8SSdVs5gBtiuILRJlyc7gSXfsORuHrUnp+3bq/2dvcY8Oa4le5iIO4xzJIfCIJ7lfDjHpkcdqhaRObXUbGeSNm8d5LqU8AxPdssdvuB5PlJh+n/T01FCLgAADsBQYyx6YfXegHtr7Mc10xln2gZV2k3gDkjygIoyTgKK0t3o8N68JkQMYHDxZJ8rgFQcAgHgnv96hXvWNhYNiS8t1Py8Vc/wBAc1Eueu7L3f8Ay80d1Kx2xwQOrSOx7DaDwPUscBQCTQR+tum5eoNYsypxCpkW582C0LbGMeMcq7RqD64+hNRJemF6i0HUrQP4cU14WRgobBURF8Kcd5klz9STWi6ZsZrGwZrqUyTSyNK/JKR7sYjjz2jQAAfM5PrVJ7L9QkutFZJgofIuF2+sVyDMrEfPe0qn6oaDT3elQ3ulm2kjVoSoUofh2jGB+WBVZcdHWlz1LHfvHuljjEcYONihSSGC4+IbiAfTjGDzUfra9uNHWG9iYmCBybuIKCWgYYMgOCcxfHgYyM5PGDoba7S6t1kR1ZGAZWBBBUjIIPyIoKXr+Iz9G3KA7SUwrfJsjB/I4NSeoNHg1CMTSxhnhSTw25yu9CrY9Dkehz6VC67tl1LS4rR8+HcXEcb4JHkBMhGR23eHt/Oq19ReP2OGctmT9Hkh/Ut4OA35nBoLfoBt3Qtj/wCViH9I1FX9QNAtRY6FBEowEhRAPoqgf6VPoFKUoFKUoFKUoFKUoFKUoFKUoM3rOu3B1U2ljAksiqGlklfZFFuB2htoLMxxnao4BBPes/pMWp9JS3M0tvDdRTXDTutqzeMu5VHlSRQHGEXyhs5J5NX3s+b3vQTdHO66mknOTnylysY7ekSxLj6V91TVLy9v3h05bf8ABIE0lxv2byoYRqE53BSrFjwNyjBOcBZaDr0HUFoZLeQOAdrDBDIw7qykAqfoRUDr0mXp026/FcyR2/8AuyOFk9fSPxD+VZE6omna+dR8P3eaORLbVIs+UpIQIpweAyhtpD4yVLD0q3vddg6l6is44HLrDeTJLwRh0tZeQeDgFhhh3Pag59QaZO/U34cTPHN7niQbQsQtrppnDAkHBU+XAOTxx3qBr+sQa5eyLdXIh0+NmiESsVlu5VO1xhfxGhU+Tagy7Z7jGZWo6NBB03Pcpd30qQRytgXkvLRbty5DAnzKRyccVc9GdM2+g6RF4cUYl8JBJKFG922jJLYycnJ/OgqrGJ7mAR6bYxWkP8a4h2fcpbjDsf5pCnz81dz+zezntn8Te9w53G6ztmDgYDIVACAeigbfmDWxrz723dRTdO9Hq9u5SSSZUDqcFRhnOOP5QPzoLbpS/mntZ7C5bddWwCNJggSxuD4Uo+pAIbBOGVqjezmzmhhDTQvDss7W02yY3M8Al3sACfwyZAFOecE4xjNf0zevqPUGm3jgCW506QTY4DbHiZTjt3diPluIr0C4lFvAznsoLH7AZoMzr17PrOpmwsn8IKAbu4xkxKwyscYPBmYc5PCLz3K1kbz2YRdN3vvFraJewlQs1tNgyADu8Ltxu9Sh784I4A2fs7tzH0lFM+DLcg3MrAYy83n/ALAqg+iitFK/hxFvkCaDxN7mytbQpBLKtl4i+9WUjFLmzbcPxYgTvCBiA4UsMMcH5b7r21Q9KwWMQxHcTQWyhPSLcC2OewjRu3pXnvs21H/8m6ndxanDHMgXfGxUB4stjYjgBguO3P7P3qFoKPb3ml+6AGaOGWaZrieQW65dreN2BYheQ2FQAkkDtQfoClZ7pjW5ry7mtbuNI7mDaT4ZJjkjceWRNwBxkOpHOCvetDQKUpQKUpQKUpQKUpQKUpQKUpQZf2b/AIfSixcZhlmhYA5wY5nUDn6BazXT/UlxN0jvskiyqtPd3N0XWFJWJkkQBRvcrkgkYCgAZJGK0OiS/orra8tG4W423cH1O1Y5V+4ZEbHyes97RZILfpqXT7Oa3tWtgJnt3wiTRYZzGORkM3fHc8HANBp9OsV6p6Q33MKxSXtuonKAB8FTt5YE5UMSu7O3NZbp/wBmY6M16C6hnzBF45uPEJBKFT4ZAGVLL2ZvLkAED0r0bTLv3/TYpgpXxI1fae43KDg/UZxVN12Dc6F7qpIa7kS3yO+xz+KR9RCJW/Kg6OnNI979n4t5dw95ilZweGX3gu7D6EeIR+VSehdS/SHTkatgTQjwJ0zkpLH5GB54BxuGfQg1J6RuJLrpm3eZt0hjXe2AMtjk4HAz9Kq9b6amh1Vr7TpUhuHwJo5ATBOBwu8DlXHo68+nrQausn7Suj/8a9Oi3EgjdZFkRiMjIBUg+uMMfzxUODq7UIdQEVxo82MH8SCZJFOMAEZ2gZOeGYED0PNd841HqYGJo/0fbnhn8RXuWX1CBMpHnkbiWI9B8gj9D2CPqm+IlrezgFlA5/2jghpnHzGViTI4yrgVtLmEXNsyHsylT9iMV16bYR6XYJBCgSONQqKPQD+5P1PJ71QzdXG5leOytJ7p0ZkZseFCHVirAyy4zgg52B+32oOr2cakJOnks5B4dzZosE0TdwUG1WHzRwAysODng1qyMjFYS20leu4JJbyJYLm3uGiilt5DvTZtYYcgbsOTwRgEdgc1Ot9G1W33L+kopFJ8rSWg3oPQDZKik/Uj/wCKCti6ftfZlZXE1msjzXO2OGAsG3SjdsVMgHGWLMSTgKT6VhtX6Wu+lrI2srR+7XElqjXzeZIVjO7DxEHCmVmO5jtOfMRnj1rRemBYX3vM80l1c42+LLgbFOMrGigKgOOcDJ9Sa6ejLRLjpUh1Dxzy3DkMMq0cs8jDg8FShH9aCt6R8e46lzdFWnhsY45nTGGkeR29AB8KI3A48T0zWj1jV302VFS1uLguDzCEwuMfEZJExnPHfsay/SFovRnUcmmf7KfM9o5PJ2hVeEk8sUUIV/l+1bygwd31/JFqBga2W0b0e/lEUbf+BkV1kI9QGHoM1N0bWrluqEtpZrW4V4Glb3dSvg7WUDOZH3K+44PB8p471rJoVuIirqGU8EMMg/cGo+naXBpaEQQxRBjlhGioCfmdoGTQS6UpQKUpQKUpQKUqgn6mWa4aKzjN1Ih2uUYLDGw9HmPAI9VUO4/doL+lYbQra66n1EXN1OvuiFWgig3IkkitnxC+7fJEpwFJ2rIRu2Bdpbc0FB1d05+noI3jk8G5gfxLeUDO1vVWHqjDhl9fr2rM6vr00LQx6npCzO0qxwPE0UsbzEEgqJMNH2bluwBya9FrK+0JvddPtrottW2vIZHPp4bExOT9AsrHP0oLvSGuJIma5WNCT5Y4yW2LgcM5A3NnJOAAOBzjJo9fuFtusYJZTiOCzup8+gZWhUtj5hGcZ+TN8zWrqp13p2DXniM6kmJty4JGRxlWx3RsLlTwcCg+9KwPbdM2ySDEghTePk+0bh9gciofV0QmuLFTj/tqEZ+axyN/Xy5H2rQ1lta1FW69sLU+izT/AGYIY0/Iq0/9PvQamqGQtJ10gDeWOzfcufWSVNpx9onGfvV9WIsnLe02aUMQCPdWUHykRxRThz/MDMy/ag29KV8ZguMkDPA+9BG07To9NiZYl2hpHkbknLuxZjyfUk1KpSgg67ffozRJ7j+FE8n/AAqW/wBKidHvGOnYoom3CBfAY4I/Ei8jg5AOdynn171F9oLbulpIeM3Dx245x+ukWM/0VmP5Vz6XUJqeogdvfM/mbW3J/uSaDr690dtV0IvCdtzbsJ7dvlInOD81YblIPHP0q10HVF1rRIblOFljVwD3GRnB+oPFTZCFjJPbHNZX2Ugj2d2e7v4X9snH9sUGspSlApSlApSlApSlBUdWeKdAkEKuzHaCIziTwy6iTYcjEnh79vIOcYqrttObWrVYDAbWxQbfB4WSYD9lgpISH5rnc/ZtoyH1dKD4ihFAAwBwAOwFfaUoFRNW09NV0yW3kGUlRkb7MMf1qXSgynQOsPcWr2Vyf83ZkRS/zpj8OUfR1wfvntxWrrzX2hapDp+tx3VnIH1CDyPDGjyeLCeTDL4anYc4ZC2OR29RqOlus7bqXyRsY51GZLeUbJV4BPlPJAyPMMjtQaKvP0j956iS8Jyzam0KfSKG2nh2c/8AeGd+P3q9ArM2HSItNZExuJXiSWSaKBguyOWUtvYMF3N8cmAxONxoNNWa0/pdrbq6W9eUOrbzFHswUMixK5LZ83EKAccAn6VpaUGd1XXJbi+NpYKsky/rZXP4MAP72OXk+UQx3BYqMZrpPZxbaiN98813P/FeRk2nj9WkZVIxkZwB+Z5rV2dlHYqwiRUDuzttGNzscsx+ZJ9akUGV6WvZNN1N9MupGkdF8S2mf4prft5j+1LGfKx4JG1scmtVUK/0qHUJ4pJUDPC++JskFWxjggg4I7jsfUGptBT9U6fLf6cvu5UTRSpLGH+BijZKsQCQGXcMjtkGuXTOnyafpp8dlaaSR5ZSnwhnYnaueSqrtQE8kLn6VbVB1fWbfRbfxLmaOJecF2C5IGcAHljj0GTQUftIvmg6bNvCfx7thbQ9/ik4ZuOQFTe270wK0Om2KaZp0cEYwkSKij+VQAP7Csz09BJ1Brv6SnjaONFMdlG4wwVvjmYd1ZxhQO4UfWtfQKVipr1ugSFl3S2UkuImXLTQvIxPhle8se4naV84+HDd61emalFqtmJYJEljPZkYEfbj1HqO4oJVKUoFKUoFKUoFKUoFKUoIup6hHpWnvPM4SONSzsfQD7ck+gA5JwBWZj0+frCLfeeLbWxzstVbZJIh7Gd18y5HPhKRj9ot2HPTYf8AFmrC9kIa0hcizj/Zd1ODcH9453LH6ADeOSCLTqa7dLdbeBts9wSkbfuLjLy4/kXkZ4LFFPegn6bp0WlWYhgjSKNeyooA++B6n1PrVX1J0lbdRKDIpSVTmOeI7Jkb0KuOePkcjtxVvYWi2FikMYISNAigkk7VGByeTwO5rvoPP9J6mvrJG8SFtQtkYoLu2AEjFThswlvPg7gWj4yDgGtBpXWtjqrbUuYw/YxyHw5AR3BR8Nx9qg9Jz/oXVptMkG38SSe1OMLJDI5dlX+aN2ZSO+Np7Vf6tolvrMe24gilHp4iBsfYkZHc9qCeDkUrC33QtholoZI7m40+MHJaK6aNMn5iRmTv6YqhhS70Z4DYautzZySeEzTBZ/Dkb4AzqwYqzeTuNpK8HOQHrFK8/utY1iz15LVRp9wzruIQTRtGnbxJMl1VM8DBLNzgHBxJ0uz10XEjT3FhhsBEWN2VOeSPgYkjjlj2FBt6h6pqkOkW3iXEqRIP2nYKP79z9Kw/WWnapbaBPcnUgFijMhihgEW4LhmAlLu48oYAj1IzXK59nkUsEd9ZvMt8iB4ZZ5Wk3NgnbIHJ4bJB24xnI+oWn+JbnXCV062YL295u1aKL05SPHiyevooyO9dundEQpfC6uyby6Bz4svwqeP1cWdkYBAIwCR8zVh0nry9RaQJduyRWMc8R7xTLw6H7Ht8wQauaBSlKCDremLrGmtCxK5wVcfEjqco6/zKwDD7VUdKaDPpmpXNxcyQu8/hjEMZRcoGG9gXOZG3DOP3R+WlpQKUpQKUpQKUpQKUpQKz3V8jXSRWMbFHumKuy/EkCjMrDjgkbYwfQyKfStDXnWpy3KddTajbxtcRWqC0kgU+c7gs0jxjOCy5iG08tgj0FB6BbQJZ2qxooREUKqjgKoGAB8gBWG6Ub/EvWcmokkxxw+HCAcoBIQ44xxIYxHIx/wC/VP2K02ka1a9V6WxhdZEZSsidmXIwVdfiU9xzUzSdLh0awWC3jWONfhVe33+ZJ9SeTQV+t6rLb6za21uqM8rlpd2fJboAHcYPxbmjUZznPbuReVm+n8aj1FeXfcKwtYj/ACxZMhH3ld1Pz8MVpKCn6h0ZOobDaH2SRtuhmTBaKUdiP+hU9xkGqjTuswmlMtyuL2JxA9unxSTEZUxg4JSQecMeAN2ThSan9Ft49hNPztmuZnUHPwBzGpGfRggf/e/Op76FbvrwvjGDcLH4QkychM5xjOM8nzYzgkZxQV2mdOmeYXN+VnuP2V7ww5/ZiQ8Z9DIRvbnsPKMn7WtBXTNDmvrWJQ3hmO5RBtDo3wSkKP1kMmyQNwcBsntj06o2pWKanYSQSrujkUo65IypGCMjkfcUGG0royLqyF7/AFASN74I3FuJXWNI1UeHkIy7nx5jngFiAO5Nr0yj6D1DLpzSPJCYhPamQ7nVN2ySIueWCMYyueQHxk4rT2dqtlaJFGMIihFGScKowBk8ngDvWN6k0g9S9cRw73ijt7YtM0bYaZJ3K+DkYKL+ASSCSQSBt70EjVph1hfizhIe1jcG8kB8jleRbqcecltpkxwqjaTk4Gw7Vjr60TSevNPKLsiaCa2RV8qKw2SKAo45VJOO3lHritjQYzVlPTfW8N2vFveEW9yPRZsHwZe3c8xE5A5X1rZ1Q9eaX+mej7mEfEYy0ZBIIkTzocjkeZVqb05qQ1jp+C5H+1iRz9CVBI/I5FBKu7uOyjDSOqAsFBY4BZjhRz6k4AFd9Qta0xNZ0t7eTO1xjKnDKRyrKfRlYBgfQgVB6c1R7gvbXGBcw4D44EiH4ZkH7r4OR+ywZfQEhd0pSgUpSgUpSgUpSgUpSg4yyCKMsxwAMkn0A7ms/wBAKX6Wjmb4rgvcn5/jOZF/orKv5Cu3riGa56Unit0LySL4eFIDbXIVyCxAyELEZI5FXUMQghVFGFUAAfIAYAoKbVek7TVbnxni2zek0TNFL2x+sjIY/YkiqHW4dS6X0mWeC8juIoo2kK3keZAqrkgSRFNxOONy+vc1uqzfXwM+hLAP9vcQQkYzlGlXeMfLww+fpmgkdE2Umn9KwRzY8XZuk2jHncl2P3JYk/XNd/VOoNpmgySJzIQEiB9ZXISMfm7LVrWa6nkD9Q6fE7AJ4skpycBjFC20d8cFvEwf4efSg5+z1v8A9LtUIAMcfgtj9+ImNv8AmQ1oqzvs/GelI39JWlmXjHllmeVf+VxWioFKUoFYfpzWDN7RL6Jo8B8LFLnuLdYw6Y+jTlge3LD0rcVhtK0S5g66Z3jXwFknlSbcMsJ1iHhbO+QyEljxgLQWPtFHgdPC6wc2s0Vxx32o4En/ALbSD866bf2k6fdcRvM7Y4VLactz2HEVXvUdj+lOnriD+LC6cfNkI/1ro6OvjqfSdrMcZeCNmx23bBu/vmgqJ9dvtWGyzsWiDA5nvCEC/UQqTIx78MF7c10+yxH07SJtPlOZLOdo92Mbkf8AERgP2QVf4fTGK2tZGKL3D2pOVGFurIM/1kgkCgn5+SUD8v6Brq8209hBqK3T5F4uovDcBgdxhmZkiUD+FtFs6keXKNzndXpNVt/oNvqOpQ3MsStLASYnOcrn7HkeoBzg8jmgsqUpQKUpQKUpQKUpQKUpQKUpQKznUUb3PUunII3ZFmlmdwPIm2B0XcfQlpBj54NaOlAqs1/QLfqK0EV1EsqKwcA5GGHrkEH5j6g4qzpQcY0EcYVQAAMADgAD0A+VcqUoFKUoFKUoFY/2YTgaLNbDP+Vu54OfkJCy4+m1lA+1bCsl0RAINa1QAEZvc/8AFDE3+p/qKDW1m9Vtnl67spFVtqQXG9sHaNxhCgt23EgkD5A1pKUClKUClKUClKUClKUClKUClKUClKUClKUClKUClKUClKUClKUCqXp/SH029u5JHDe8XHirgchPDRAp+o2mrqlApSlApSlApSlApSlApSlB/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 name="AutoShape 6" descr="data:image/jpeg;base64,/9j/4AAQSkZJRgABAQAAAQABAAD/2wCEAAkGBxQHBhUREhQWFhUXFx8ZFxgYGSEeGxwZIBwgICEeIR0eHCkiIR0nIR8YIjEiJiorLy4vICAzODMsODQtLi0BCgoKBQUFDgUFDisZExkrKysrKysrKysrKysrKysrKysrKysrKysrKysrKysrKysrKysrKysrKysrKysrKysrK//AABEIAPAA0gMBIgACEQEDEQH/xAAcAAEAAwADAQEAAAAAAAAAAAAABAUGAgMHAQj/xABEEAACAQMDAgMGAggDBQgDAAABAgMABBEFEiEGMRMiQQcUMlFhcSOBFTNCUlNikaEWJMFDgpKisTRjcnSTo9HxFyZU/8QAFAEBAAAAAAAAAAAAAAAAAAAAAP/EABQRAQAAAAAAAAAAAAAAAAAAAAD/2gAMAwEAAhEDEQA/APcaUpQKUpQKUpQKUpQKUpQKUpQR7+9j06zaaZ1jjQZZmOAB967opBLGGUgqRkEHIIPYg/KqHqCMXuu2UDruTfJMw42kxptUMPXzSKw+qA+lcuhx4fTwjHwxTTwp9EinkjQfkqqKC+pSlApSlApSlApSlApSlApSlApSlBwjlEjsBnKnByCOcA8EjkYI5GfUdwa51xZdxHfg5/8AuuVApSlApSlBm7jXLiTW5oYIY3FuELo77ZZQ67t0WRtCjlQWOGYMuUxuq50vUo9VshLEcqcg5BDKwOCrKeVYHIKnkGuvVdGh1YL4qZZc7HUlZEz32SKQ65wM4IzWZl0O90DU3u7ac3MbKPGtpVUPJt/bWRAoMwXCgsPMFUMTgEBtaVD0rU4tXsxLC25SSOxBDDgqynlWB4KkAiplApSlBn+pJfdNZsZTgL40kbsfRWgkbOfQbo1qR0hHs6diYgq0u6dlIwQ0zmVgR6EFyMeldXWmgf4l0P3Y4AMkbHJI8gkXxBlecmPxFH37jvV6BgUClKUClKUClKUCqPW+pU0suqqZGjXdJ5lWOIHt4kjHAJ4wo3Ocg7cc1eVndE6NttLl8ZkE1wW3vPJ5maXGC4BJCE/JAMDigtdFvW1HSYpniaFnQMY3+JCRnaeByPsPsKm0pQKUpQKUpQKUpQKUpQKUpQKUpQcUjCE4AGTk4Hc/M/XtXKlKBSs/qvVC29/7rbxtc3XGYoyAsYIyGmkPEa/1Y5GFNRH6Wl1pw2o3DOv/APNBmODB9H53y/7xCn90c0EjUeubCwn8M3CvJkjw4QZXyO4KxhiD98VCb2gxBNws9RK/vCzk24+eSO1aewsItNthHDGkaDsqKFX+gFSaDF23tT0ya48N5zC+OVmjdCv0JK7Qfzq2tetdPu2AS9tiScAeMgJP0BOTV6yhlwRkVXX+gWupLia2hk/8catz+Y70FirBlyOQa+1iLv2dx2Sb9LmlsZQ27yMzwscAYeFm2kEADj6HmvsXV0/T8yxavEsanAW7h3Nbkk4w+RmI8j4uDzyAKDbUrhFIJogykMrAEEHIIPYgjuK50ClKUClKUClKUClKUClKUClKUClKUClKUCsjf6nP1NctbWD+HCrbbi874x3jg9GkzwXPlTnGW7c9auH6j1VtPgYpFHg3kqnBAbkQIf32HLMPhUj1IxpLK0SwtFiiUIiAKqqMAAegoI+iaNDodl4UCbRnLHuzse7ux5Zj6k1PpSgUpSgUpSgVwmiWeIqwDKwwQRkEHuCD3Fc6UGAmgb2dX4kiydLkb8WPv7o7H9Ynr4JJG5f2SSR8q3qOJEBBBBGQR2I+dfJolnhKOAysCGUjIIPBBB7gj0rHdK7umeoW0pmLQMhmsixyVjBw8GTyQhIK552n6cBtKUpQKVUXfUEaXJhhVriYHDJFg7Dx+sckInBBwx3EdgaqJNSv4uoraJzagSljJDGHd0iVTmTxSVyN3hr+rHLgc0GupSlApSlApSlApSlApSlAqp6p1c6JojzIniSZVIo843yuwRF/NiM/TJq2rM3x/SfXUMPdLWI3DfLxZMxxZ+yC4OPqpoJ/S+ijQNFWLdvfl5pD3kmbl3P3OcZ7DA9Kn6deLqOnxzJnbIiuuRg7WAIyPQ4PaonUk5g0Zwp2s+2JW/daRggbuPh3bvsDVjFGIowqjAAwB8gKDlSs5/ikR9bnTnTaDErxy5OGkO4mPtjdtBYDPYNXXb9Sues5bSRVWAFY4pP3rjw1laMnd38N1ZfKM4fnIxQaeuKSB84IODg4PY/L71h9W6gl0/rXxjIBYRbLWcNwFmkUyCTPbAzAnP8AEP3qp0DVP8HWhllBK6hG17Gp+L3x8FoOw5ZWhCj5rJQa/prqRtc1e9hMJjW1mEQcuD4hwSTgfD6H14YdjkV0dOdSPqfVF9ayKAsDr4LBSN64w/mPDFX4OO2R3qB05Y/4X1wpIy/iWKyzP23TRSOZpT9zOpz8gPlUPRn91t9Pvj3nuJll5ztW7ZpFQ/JlkS2jx6Hig3P6Ri/Snu3iL43h+L4efN4e7bux8s8VIRxIuQQR8x9OD/evNtXk9101uoNpLpOHTBGWss+DsB7FXQtcAZ+Jl+VQPZxrA6I6auYb+RUWDwpVXHm/HjEmxRk7iH3qMeqse3YPUvfo/e2h8RPEVQ7JuG4ISQGI74yDzWU9ojC0hs9SUr/lblCz9x7vMRHJznGCGU5/lFZTqTp66NtDdhXN1qDm2ulwXENtcAeQY4UQqoG4jG4sT3FVnXZfp/o6bQiHkJKvZPjJe3VvEdWIGN8ZRhjjIZMCg9xqk1PQn1a4cS3MggYALDD+Ee3O+UHe3PIClBjghqstMuvftNil/iRq/wDxKD/rUmgzGmdItplikEd9diGNQqoBAvA9Ny24f7nOT6mrfSdGh0hW8JTufG93ZnkfHbdI5LtjJxk8emKsKUClKUClKUClKUELVtVi0i2EkzhQWCqMEsznsiqAWZz6KoJNVw6jcn/sN5t/e2R/12+Lv/5c12a/pEt9dwT28qRywl8eJH4iMHABBAdWB4GGDfMc5rp/QM18P83du6/w7cGCP8yrtKf/AFMH5UEKX2j2FtqAt5ZJIpjjEckEobntxsNa2omm6ZDpdv4cESRr8kUDJ+Zx3P1NS6BWY6Xj39S6nN3JuI4vsI7eI4+2ZGOPmTWnrMdEENNqBHf3+Td9wkYH28oWg7uprGLW9Qt7OdQ6MJZmQ5wyooj59ODOrD1BCkYIzUrpKdrnpe2d23sYUy/752jz/Zvi/Oo3Ueiz6jqMUsEyxYjlhkJUs3hymMlozuAWQeGMFgRznBxirhEj0vTwABHFEmAOyqij+wAFB57qjfpLqW7tiG8SSdVs5gBtiuILRJlyc7gSXfsORuHrUnp+3bq/2dvcY8Oa4le5iIO4xzJIfCIJ7lfDjHpkcdqhaRObXUbGeSNm8d5LqU8AxPdssdvuB5PlJh+n/T01FCLgAADsBQYyx6YfXegHtr7Mc10xln2gZV2k3gDkjygIoyTgKK0t3o8N68JkQMYHDxZJ8rgFQcAgHgnv96hXvWNhYNiS8t1Py8Vc/wBAc1Eueu7L3f8Ay80d1Kx2xwQOrSOx7DaDwPUscBQCTQR+tum5eoNYsypxCpkW582C0LbGMeMcq7RqD64+hNRJemF6i0HUrQP4cU14WRgobBURF8Kcd5klz9STWi6ZsZrGwZrqUyTSyNK/JKR7sYjjz2jQAAfM5PrVJ7L9QkutFZJgofIuF2+sVyDMrEfPe0qn6oaDT3elQ3ulm2kjVoSoUofh2jGB+WBVZcdHWlz1LHfvHuljjEcYONihSSGC4+IbiAfTjGDzUfra9uNHWG9iYmCBybuIKCWgYYMgOCcxfHgYyM5PGDoba7S6t1kR1ZGAZWBBBUjIIPyIoKXr+Iz9G3KA7SUwrfJsjB/I4NSeoNHg1CMTSxhnhSTw25yu9CrY9Dkehz6VC67tl1LS4rR8+HcXEcb4JHkBMhGR23eHt/Oq19ReP2OGctmT9Hkh/Ut4OA35nBoLfoBt3Qtj/wCViH9I1FX9QNAtRY6FBEowEhRAPoqgf6VPoFKUoFKUoFKUoFKUoFKUoFKUoM3rOu3B1U2ljAksiqGlklfZFFuB2htoLMxxnao4BBPes/pMWp9JS3M0tvDdRTXDTutqzeMu5VHlSRQHGEXyhs5J5NX3s+b3vQTdHO66mknOTnylysY7ekSxLj6V91TVLy9v3h05bf8ABIE0lxv2byoYRqE53BSrFjwNyjBOcBZaDr0HUFoZLeQOAdrDBDIw7qykAqfoRUDr0mXp026/FcyR2/8AuyOFk9fSPxD+VZE6omna+dR8P3eaORLbVIs+UpIQIpweAyhtpD4yVLD0q3vddg6l6is44HLrDeTJLwRh0tZeQeDgFhhh3Pag59QaZO/U34cTPHN7niQbQsQtrppnDAkHBU+XAOTxx3qBr+sQa5eyLdXIh0+NmiESsVlu5VO1xhfxGhU+Tagy7Z7jGZWo6NBB03Pcpd30qQRytgXkvLRbty5DAnzKRyccVc9GdM2+g6RF4cUYl8JBJKFG922jJLYycnJ/OgqrGJ7mAR6bYxWkP8a4h2fcpbjDsf5pCnz81dz+zezntn8Te9w53G6ztmDgYDIVACAeigbfmDWxrz723dRTdO9Hq9u5SSSZUDqcFRhnOOP5QPzoLbpS/mntZ7C5bddWwCNJggSxuD4Uo+pAIbBOGVqjezmzmhhDTQvDss7W02yY3M8Al3sACfwyZAFOecE4xjNf0zevqPUGm3jgCW506QTY4DbHiZTjt3diPluIr0C4lFvAznsoLH7AZoMzr17PrOpmwsn8IKAbu4xkxKwyscYPBmYc5PCLz3K1kbz2YRdN3vvFraJewlQs1tNgyADu8Ltxu9Sh784I4A2fs7tzH0lFM+DLcg3MrAYy83n/ALAqg+iitFK/hxFvkCaDxN7mytbQpBLKtl4i+9WUjFLmzbcPxYgTvCBiA4UsMMcH5b7r21Q9KwWMQxHcTQWyhPSLcC2OewjRu3pXnvs21H/8m6ndxanDHMgXfGxUB4stjYjgBguO3P7P3qFoKPb3ml+6AGaOGWaZrieQW65dreN2BYheQ2FQAkkDtQfoClZ7pjW5ry7mtbuNI7mDaT4ZJjkjceWRNwBxkOpHOCvetDQKUpQKUpQKUpQKUpQKUpQKUpQZf2b/AIfSixcZhlmhYA5wY5nUDn6BazXT/UlxN0jvskiyqtPd3N0XWFJWJkkQBRvcrkgkYCgAZJGK0OiS/orra8tG4W423cH1O1Y5V+4ZEbHyes97RZILfpqXT7Oa3tWtgJnt3wiTRYZzGORkM3fHc8HANBp9OsV6p6Q33MKxSXtuonKAB8FTt5YE5UMSu7O3NZbp/wBmY6M16C6hnzBF45uPEJBKFT4ZAGVLL2ZvLkAED0r0bTLv3/TYpgpXxI1fae43KDg/UZxVN12Dc6F7qpIa7kS3yO+xz+KR9RCJW/Kg6OnNI979n4t5dw95ilZweGX3gu7D6EeIR+VSehdS/SHTkatgTQjwJ0zkpLH5GB54BxuGfQg1J6RuJLrpm3eZt0hjXe2AMtjk4HAz9Kq9b6amh1Vr7TpUhuHwJo5ATBOBwu8DlXHo68+nrQausn7Suj/8a9Oi3EgjdZFkRiMjIBUg+uMMfzxUODq7UIdQEVxo82MH8SCZJFOMAEZ2gZOeGYED0PNd841HqYGJo/0fbnhn8RXuWX1CBMpHnkbiWI9B8gj9D2CPqm+IlrezgFlA5/2jghpnHzGViTI4yrgVtLmEXNsyHsylT9iMV16bYR6XYJBCgSONQqKPQD+5P1PJ71QzdXG5leOytJ7p0ZkZseFCHVirAyy4zgg52B+32oOr2cakJOnks5B4dzZosE0TdwUG1WHzRwAysODng1qyMjFYS20leu4JJbyJYLm3uGiilt5DvTZtYYcgbsOTwRgEdgc1Ot9G1W33L+kopFJ8rSWg3oPQDZKik/Uj/wCKCti6ftfZlZXE1msjzXO2OGAsG3SjdsVMgHGWLMSTgKT6VhtX6Wu+lrI2srR+7XElqjXzeZIVjO7DxEHCmVmO5jtOfMRnj1rRemBYX3vM80l1c42+LLgbFOMrGigKgOOcDJ9Sa6ejLRLjpUh1Dxzy3DkMMq0cs8jDg8FShH9aCt6R8e46lzdFWnhsY45nTGGkeR29AB8KI3A48T0zWj1jV302VFS1uLguDzCEwuMfEZJExnPHfsay/SFovRnUcmmf7KfM9o5PJ2hVeEk8sUUIV/l+1bygwd31/JFqBga2W0b0e/lEUbf+BkV1kI9QGHoM1N0bWrluqEtpZrW4V4Glb3dSvg7WUDOZH3K+44PB8p471rJoVuIirqGU8EMMg/cGo+naXBpaEQQxRBjlhGioCfmdoGTQS6UpQKUpQKUpQKUqgn6mWa4aKzjN1Ih2uUYLDGw9HmPAI9VUO4/doL+lYbQra66n1EXN1OvuiFWgig3IkkitnxC+7fJEpwFJ2rIRu2Bdpbc0FB1d05+noI3jk8G5gfxLeUDO1vVWHqjDhl9fr2rM6vr00LQx6npCzO0qxwPE0UsbzEEgqJMNH2bluwBya9FrK+0JvddPtrottW2vIZHPp4bExOT9AsrHP0oLvSGuJIma5WNCT5Y4yW2LgcM5A3NnJOAAOBzjJo9fuFtusYJZTiOCzup8+gZWhUtj5hGcZ+TN8zWrqp13p2DXniM6kmJty4JGRxlWx3RsLlTwcCg+9KwPbdM2ySDEghTePk+0bh9gciofV0QmuLFTj/tqEZ+axyN/Xy5H2rQ1lta1FW69sLU+izT/AGYIY0/Iq0/9PvQamqGQtJ10gDeWOzfcufWSVNpx9onGfvV9WIsnLe02aUMQCPdWUHykRxRThz/MDMy/ag29KV8ZguMkDPA+9BG07To9NiZYl2hpHkbknLuxZjyfUk1KpSgg67ffozRJ7j+FE8n/AAqW/wBKidHvGOnYoom3CBfAY4I/Ei8jg5AOdynn171F9oLbulpIeM3Dx245x+ukWM/0VmP5Vz6XUJqeogdvfM/mbW3J/uSaDr690dtV0IvCdtzbsJ7dvlInOD81YblIPHP0q10HVF1rRIblOFljVwD3GRnB+oPFTZCFjJPbHNZX2Ugj2d2e7v4X9snH9sUGspSlApSlApSlApSlBUdWeKdAkEKuzHaCIziTwy6iTYcjEnh79vIOcYqrttObWrVYDAbWxQbfB4WSYD9lgpISH5rnc/ZtoyH1dKD4ihFAAwBwAOwFfaUoFRNW09NV0yW3kGUlRkb7MMf1qXSgynQOsPcWr2Vyf83ZkRS/zpj8OUfR1wfvntxWrrzX2hapDp+tx3VnIH1CDyPDGjyeLCeTDL4anYc4ZC2OR29RqOlus7bqXyRsY51GZLeUbJV4BPlPJAyPMMjtQaKvP0j956iS8Jyzam0KfSKG2nh2c/8AeGd+P3q9ArM2HSItNZExuJXiSWSaKBguyOWUtvYMF3N8cmAxONxoNNWa0/pdrbq6W9eUOrbzFHswUMixK5LZ83EKAccAn6VpaUGd1XXJbi+NpYKsky/rZXP4MAP72OXk+UQx3BYqMZrpPZxbaiN98813P/FeRk2nj9WkZVIxkZwB+Z5rV2dlHYqwiRUDuzttGNzscsx+ZJ9akUGV6WvZNN1N9MupGkdF8S2mf4prft5j+1LGfKx4JG1scmtVUK/0qHUJ4pJUDPC++JskFWxjggg4I7jsfUGptBT9U6fLf6cvu5UTRSpLGH+BijZKsQCQGXcMjtkGuXTOnyafpp8dlaaSR5ZSnwhnYnaueSqrtQE8kLn6VbVB1fWbfRbfxLmaOJecF2C5IGcAHljj0GTQUftIvmg6bNvCfx7thbQ9/ik4ZuOQFTe270wK0Om2KaZp0cEYwkSKij+VQAP7Csz09BJ1Brv6SnjaONFMdlG4wwVvjmYd1ZxhQO4UfWtfQKVipr1ugSFl3S2UkuImXLTQvIxPhle8se4naV84+HDd61emalFqtmJYJEljPZkYEfbj1HqO4oJVKUoFKUoFKUoFKUoFKUoIup6hHpWnvPM4SONSzsfQD7ck+gA5JwBWZj0+frCLfeeLbWxzstVbZJIh7Gd18y5HPhKRj9ot2HPTYf8AFmrC9kIa0hcizj/Zd1ODcH9453LH6ADeOSCLTqa7dLdbeBts9wSkbfuLjLy4/kXkZ4LFFPegn6bp0WlWYhgjSKNeyooA++B6n1PrVX1J0lbdRKDIpSVTmOeI7Jkb0KuOePkcjtxVvYWi2FikMYISNAigkk7VGByeTwO5rvoPP9J6mvrJG8SFtQtkYoLu2AEjFThswlvPg7gWj4yDgGtBpXWtjqrbUuYw/YxyHw5AR3BR8Nx9qg9Jz/oXVptMkG38SSe1OMLJDI5dlX+aN2ZSO+Np7Vf6tolvrMe24gilHp4iBsfYkZHc9qCeDkUrC33QtholoZI7m40+MHJaK6aNMn5iRmTv6YqhhS70Z4DYautzZySeEzTBZ/Dkb4AzqwYqzeTuNpK8HOQHrFK8/utY1iz15LVRp9wzruIQTRtGnbxJMl1VM8DBLNzgHBxJ0uz10XEjT3FhhsBEWN2VOeSPgYkjjlj2FBt6h6pqkOkW3iXEqRIP2nYKP79z9Kw/WWnapbaBPcnUgFijMhihgEW4LhmAlLu48oYAj1IzXK59nkUsEd9ZvMt8iB4ZZ5Wk3NgnbIHJ4bJB24xnI+oWn+JbnXCV062YL295u1aKL05SPHiyevooyO9dundEQpfC6uyby6Bz4svwqeP1cWdkYBAIwCR8zVh0nry9RaQJduyRWMc8R7xTLw6H7Ht8wQauaBSlKCDremLrGmtCxK5wVcfEjqco6/zKwDD7VUdKaDPpmpXNxcyQu8/hjEMZRcoGG9gXOZG3DOP3R+WlpQKUpQKUpQKUpQKUpQKz3V8jXSRWMbFHumKuy/EkCjMrDjgkbYwfQyKfStDXnWpy3KddTajbxtcRWqC0kgU+c7gs0jxjOCy5iG08tgj0FB6BbQJZ2qxooREUKqjgKoGAB8gBWG6Ub/EvWcmokkxxw+HCAcoBIQ44xxIYxHIx/wC/VP2K02ka1a9V6WxhdZEZSsidmXIwVdfiU9xzUzSdLh0awWC3jWONfhVe33+ZJ9SeTQV+t6rLb6za21uqM8rlpd2fJboAHcYPxbmjUZznPbuReVm+n8aj1FeXfcKwtYj/ACxZMhH3ld1Pz8MVpKCn6h0ZOobDaH2SRtuhmTBaKUdiP+hU9xkGqjTuswmlMtyuL2JxA9unxSTEZUxg4JSQecMeAN2ThSan9Ft49hNPztmuZnUHPwBzGpGfRggf/e/Op76FbvrwvjGDcLH4QkychM5xjOM8nzYzgkZxQV2mdOmeYXN+VnuP2V7ww5/ZiQ8Z9DIRvbnsPKMn7WtBXTNDmvrWJQ3hmO5RBtDo3wSkKP1kMmyQNwcBsntj06o2pWKanYSQSrujkUo65IypGCMjkfcUGG0royLqyF7/AFASN74I3FuJXWNI1UeHkIy7nx5jngFiAO5Nr0yj6D1DLpzSPJCYhPamQ7nVN2ySIueWCMYyueQHxk4rT2dqtlaJFGMIihFGScKowBk8ngDvWN6k0g9S9cRw73ijt7YtM0bYaZJ3K+DkYKL+ASSCSQSBt70EjVph1hfizhIe1jcG8kB8jleRbqcecltpkxwqjaTk4Gw7Vjr60TSevNPKLsiaCa2RV8qKw2SKAo45VJOO3lHritjQYzVlPTfW8N2vFveEW9yPRZsHwZe3c8xE5A5X1rZ1Q9eaX+mej7mEfEYy0ZBIIkTzocjkeZVqb05qQ1jp+C5H+1iRz9CVBI/I5FBKu7uOyjDSOqAsFBY4BZjhRz6k4AFd9Qta0xNZ0t7eTO1xjKnDKRyrKfRlYBgfQgVB6c1R7gvbXGBcw4D44EiH4ZkH7r4OR+ywZfQEhd0pSgUpSgUpSgUpSgUpSg4yyCKMsxwAMkn0A7ms/wBAKX6Wjmb4rgvcn5/jOZF/orKv5Cu3riGa56Unit0LySL4eFIDbXIVyCxAyELEZI5FXUMQghVFGFUAAfIAYAoKbVek7TVbnxni2zek0TNFL2x+sjIY/YkiqHW4dS6X0mWeC8juIoo2kK3keZAqrkgSRFNxOONy+vc1uqzfXwM+hLAP9vcQQkYzlGlXeMfLww+fpmgkdE2Umn9KwRzY8XZuk2jHncl2P3JYk/XNd/VOoNpmgySJzIQEiB9ZXISMfm7LVrWa6nkD9Q6fE7AJ4skpycBjFC20d8cFvEwf4efSg5+z1v8A9LtUIAMcfgtj9+ImNv8AmQ1oqzvs/GelI39JWlmXjHllmeVf+VxWioFKUoFYfpzWDN7RL6Jo8B8LFLnuLdYw6Y+jTlge3LD0rcVhtK0S5g66Z3jXwFknlSbcMsJ1iHhbO+QyEljxgLQWPtFHgdPC6wc2s0Vxx32o4En/ALbSD866bf2k6fdcRvM7Y4VLactz2HEVXvUdj+lOnriD+LC6cfNkI/1ro6OvjqfSdrMcZeCNmx23bBu/vmgqJ9dvtWGyzsWiDA5nvCEC/UQqTIx78MF7c10+yxH07SJtPlOZLOdo92Mbkf8AERgP2QVf4fTGK2tZGKL3D2pOVGFurIM/1kgkCgn5+SUD8v6Brq8209hBqK3T5F4uovDcBgdxhmZkiUD+FtFs6keXKNzndXpNVt/oNvqOpQ3MsStLASYnOcrn7HkeoBzg8jmgsqUpQKUpQKUpQKUpQKUpQKUpQKznUUb3PUunII3ZFmlmdwPIm2B0XcfQlpBj54NaOlAqs1/QLfqK0EV1EsqKwcA5GGHrkEH5j6g4qzpQcY0EcYVQAAMADgAD0A+VcqUoFKUoFKUoFY/2YTgaLNbDP+Vu54OfkJCy4+m1lA+1bCsl0RAINa1QAEZvc/8AFDE3+p/qKDW1m9Vtnl67spFVtqQXG9sHaNxhCgt23EgkD5A1pKUClKUClKUClKUClKUClKUClKUClKUClKUClKUClKUClKUClKUCqXp/SH029u5JHDe8XHirgchPDRAp+o2mrqlApSlApSlApSlApSlApSlB/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 name="AutoShape 8" descr="data:image/jpeg;base64,/9j/4AAQSkZJRgABAQAAAQABAAD/2wCEAAkGBxQHBhUREhQWFhUXFx8ZFxgYGSEeGxwZIBwgICEeIR0eHCkiIR0nIR8YIjEiJiorLy4vICAzODMsODQtLi0BCgoKBQUFDgUFDisZExkrKysrKysrKysrKysrKysrKysrKysrKysrKysrKysrKysrKysrKysrKysrKysrKysrK//AABEIAPAA0gMBIgACEQEDEQH/xAAcAAEAAwADAQEAAAAAAAAAAAAABAUGAgMHAQj/xABEEAACAQMDAgMGAggDBQgDAAABAgMABBEFEiEGMRMiQQcUMlFhcSOBFTNCUlNikaEWJMFDgpKisTRjcnSTo9HxFyZU/8QAFAEBAAAAAAAAAAAAAAAAAAAAAP/EABQRAQAAAAAAAAAAAAAAAAAAAAD/2gAMAwEAAhEDEQA/APcaUpQKUpQKUpQKUpQKUpQKUpQR7+9j06zaaZ1jjQZZmOAB967opBLGGUgqRkEHIIPYg/KqHqCMXuu2UDruTfJMw42kxptUMPXzSKw+qA+lcuhx4fTwjHwxTTwp9EinkjQfkqqKC+pSlApSlApSlApSlApSlApSlApSlBwjlEjsBnKnByCOcA8EjkYI5GfUdwa51xZdxHfg5/8AuuVApSlApSlBm7jXLiTW5oYIY3FuELo77ZZQ67t0WRtCjlQWOGYMuUxuq50vUo9VshLEcqcg5BDKwOCrKeVYHIKnkGuvVdGh1YL4qZZc7HUlZEz32SKQ65wM4IzWZl0O90DU3u7ac3MbKPGtpVUPJt/bWRAoMwXCgsPMFUMTgEBtaVD0rU4tXsxLC25SSOxBDDgqynlWB4KkAiplApSlBn+pJfdNZsZTgL40kbsfRWgkbOfQbo1qR0hHs6diYgq0u6dlIwQ0zmVgR6EFyMeldXWmgf4l0P3Y4AMkbHJI8gkXxBlecmPxFH37jvV6BgUClKUClKUClKUCqPW+pU0suqqZGjXdJ5lWOIHt4kjHAJ4wo3Ocg7cc1eVndE6NttLl8ZkE1wW3vPJ5maXGC4BJCE/JAMDigtdFvW1HSYpniaFnQMY3+JCRnaeByPsPsKm0pQKUpQKUpQKUpQKUpQKUpQKUpQcUjCE4AGTk4Hc/M/XtXKlKBSs/qvVC29/7rbxtc3XGYoyAsYIyGmkPEa/1Y5GFNRH6Wl1pw2o3DOv/APNBmODB9H53y/7xCn90c0EjUeubCwn8M3CvJkjw4QZXyO4KxhiD98VCb2gxBNws9RK/vCzk24+eSO1aewsItNthHDGkaDsqKFX+gFSaDF23tT0ya48N5zC+OVmjdCv0JK7Qfzq2tetdPu2AS9tiScAeMgJP0BOTV6yhlwRkVXX+gWupLia2hk/8catz+Y70FirBlyOQa+1iLv2dx2Sb9LmlsZQ27yMzwscAYeFm2kEADj6HmvsXV0/T8yxavEsanAW7h3Nbkk4w+RmI8j4uDzyAKDbUrhFIJogykMrAEEHIIPYgjuK50ClKUClKUClKUClKUClKUClKUClKUClKUCsjf6nP1NctbWD+HCrbbi874x3jg9GkzwXPlTnGW7c9auH6j1VtPgYpFHg3kqnBAbkQIf32HLMPhUj1IxpLK0SwtFiiUIiAKqqMAAegoI+iaNDodl4UCbRnLHuzse7ux5Zj6k1PpSgUpSgUpSgVwmiWeIqwDKwwQRkEHuCD3Fc6UGAmgb2dX4kiydLkb8WPv7o7H9Ynr4JJG5f2SSR8q3qOJEBBBBGQR2I+dfJolnhKOAysCGUjIIPBBB7gj0rHdK7umeoW0pmLQMhmsixyVjBw8GTyQhIK552n6cBtKUpQKVUXfUEaXJhhVriYHDJFg7Dx+sckInBBwx3EdgaqJNSv4uoraJzagSljJDGHd0iVTmTxSVyN3hr+rHLgc0GupSlApSlApSlApSlApSlAqp6p1c6JojzIniSZVIo843yuwRF/NiM/TJq2rM3x/SfXUMPdLWI3DfLxZMxxZ+yC4OPqpoJ/S+ijQNFWLdvfl5pD3kmbl3P3OcZ7DA9Kn6deLqOnxzJnbIiuuRg7WAIyPQ4PaonUk5g0Zwp2s+2JW/daRggbuPh3bvsDVjFGIowqjAAwB8gKDlSs5/ikR9bnTnTaDErxy5OGkO4mPtjdtBYDPYNXXb9Sues5bSRVWAFY4pP3rjw1laMnd38N1ZfKM4fnIxQaeuKSB84IODg4PY/L71h9W6gl0/rXxjIBYRbLWcNwFmkUyCTPbAzAnP8AEP3qp0DVP8HWhllBK6hG17Gp+L3x8FoOw5ZWhCj5rJQa/prqRtc1e9hMJjW1mEQcuD4hwSTgfD6H14YdjkV0dOdSPqfVF9ayKAsDr4LBSN64w/mPDFX4OO2R3qB05Y/4X1wpIy/iWKyzP23TRSOZpT9zOpz8gPlUPRn91t9Pvj3nuJll5ztW7ZpFQ/JlkS2jx6Hig3P6Ri/Snu3iL43h+L4efN4e7bux8s8VIRxIuQQR8x9OD/evNtXk9101uoNpLpOHTBGWss+DsB7FXQtcAZ+Jl+VQPZxrA6I6auYb+RUWDwpVXHm/HjEmxRk7iH3qMeqse3YPUvfo/e2h8RPEVQ7JuG4ISQGI74yDzWU9ojC0hs9SUr/lblCz9x7vMRHJznGCGU5/lFZTqTp66NtDdhXN1qDm2ulwXENtcAeQY4UQqoG4jG4sT3FVnXZfp/o6bQiHkJKvZPjJe3VvEdWIGN8ZRhjjIZMCg9xqk1PQn1a4cS3MggYALDD+Ee3O+UHe3PIClBjghqstMuvftNil/iRq/wDxKD/rUmgzGmdItplikEd9diGNQqoBAvA9Ny24f7nOT6mrfSdGh0hW8JTufG93ZnkfHbdI5LtjJxk8emKsKUClKUClKUClKUELVtVi0i2EkzhQWCqMEsznsiqAWZz6KoJNVw6jcn/sN5t/e2R/12+Lv/5c12a/pEt9dwT28qRywl8eJH4iMHABBAdWB4GGDfMc5rp/QM18P83du6/w7cGCP8yrtKf/AFMH5UEKX2j2FtqAt5ZJIpjjEckEobntxsNa2omm6ZDpdv4cESRr8kUDJ+Zx3P1NS6BWY6Xj39S6nN3JuI4vsI7eI4+2ZGOPmTWnrMdEENNqBHf3+Td9wkYH28oWg7uprGLW9Qt7OdQ6MJZmQ5wyooj59ODOrD1BCkYIzUrpKdrnpe2d23sYUy/752jz/Zvi/Oo3Ueiz6jqMUsEyxYjlhkJUs3hymMlozuAWQeGMFgRznBxirhEj0vTwABHFEmAOyqij+wAFB57qjfpLqW7tiG8SSdVs5gBtiuILRJlyc7gSXfsORuHrUnp+3bq/2dvcY8Oa4le5iIO4xzJIfCIJ7lfDjHpkcdqhaRObXUbGeSNm8d5LqU8AxPdssdvuB5PlJh+n/T01FCLgAADsBQYyx6YfXegHtr7Mc10xln2gZV2k3gDkjygIoyTgKK0t3o8N68JkQMYHDxZJ8rgFQcAgHgnv96hXvWNhYNiS8t1Py8Vc/wBAc1Eueu7L3f8Ay80d1Kx2xwQOrSOx7DaDwPUscBQCTQR+tum5eoNYsypxCpkW582C0LbGMeMcq7RqD64+hNRJemF6i0HUrQP4cU14WRgobBURF8Kcd5klz9STWi6ZsZrGwZrqUyTSyNK/JKR7sYjjz2jQAAfM5PrVJ7L9QkutFZJgofIuF2+sVyDMrEfPe0qn6oaDT3elQ3ulm2kjVoSoUofh2jGB+WBVZcdHWlz1LHfvHuljjEcYONihSSGC4+IbiAfTjGDzUfra9uNHWG9iYmCBybuIKCWgYYMgOCcxfHgYyM5PGDoba7S6t1kR1ZGAZWBBBUjIIPyIoKXr+Iz9G3KA7SUwrfJsjB/I4NSeoNHg1CMTSxhnhSTw25yu9CrY9Dkehz6VC67tl1LS4rR8+HcXEcb4JHkBMhGR23eHt/Oq19ReP2OGctmT9Hkh/Ut4OA35nBoLfoBt3Qtj/wCViH9I1FX9QNAtRY6FBEowEhRAPoqgf6VPoFKUoFKUoFKUoFKUoFKUoFKUoM3rOu3B1U2ljAksiqGlklfZFFuB2htoLMxxnao4BBPes/pMWp9JS3M0tvDdRTXDTutqzeMu5VHlSRQHGEXyhs5J5NX3s+b3vQTdHO66mknOTnylysY7ekSxLj6V91TVLy9v3h05bf8ABIE0lxv2byoYRqE53BSrFjwNyjBOcBZaDr0HUFoZLeQOAdrDBDIw7qykAqfoRUDr0mXp026/FcyR2/8AuyOFk9fSPxD+VZE6omna+dR8P3eaORLbVIs+UpIQIpweAyhtpD4yVLD0q3vddg6l6is44HLrDeTJLwRh0tZeQeDgFhhh3Pag59QaZO/U34cTPHN7niQbQsQtrppnDAkHBU+XAOTxx3qBr+sQa5eyLdXIh0+NmiESsVlu5VO1xhfxGhU+Tagy7Z7jGZWo6NBB03Pcpd30qQRytgXkvLRbty5DAnzKRyccVc9GdM2+g6RF4cUYl8JBJKFG922jJLYycnJ/OgqrGJ7mAR6bYxWkP8a4h2fcpbjDsf5pCnz81dz+zezntn8Te9w53G6ztmDgYDIVACAeigbfmDWxrz723dRTdO9Hq9u5SSSZUDqcFRhnOOP5QPzoLbpS/mntZ7C5bddWwCNJggSxuD4Uo+pAIbBOGVqjezmzmhhDTQvDss7W02yY3M8Al3sACfwyZAFOecE4xjNf0zevqPUGm3jgCW506QTY4DbHiZTjt3diPluIr0C4lFvAznsoLH7AZoMzr17PrOpmwsn8IKAbu4xkxKwyscYPBmYc5PCLz3K1kbz2YRdN3vvFraJewlQs1tNgyADu8Ltxu9Sh784I4A2fs7tzH0lFM+DLcg3MrAYy83n/ALAqg+iitFK/hxFvkCaDxN7mytbQpBLKtl4i+9WUjFLmzbcPxYgTvCBiA4UsMMcH5b7r21Q9KwWMQxHcTQWyhPSLcC2OewjRu3pXnvs21H/8m6ndxanDHMgXfGxUB4stjYjgBguO3P7P3qFoKPb3ml+6AGaOGWaZrieQW65dreN2BYheQ2FQAkkDtQfoClZ7pjW5ry7mtbuNI7mDaT4ZJjkjceWRNwBxkOpHOCvetDQKUpQKUpQKUpQKUpQKUpQKUpQZf2b/AIfSixcZhlmhYA5wY5nUDn6BazXT/UlxN0jvskiyqtPd3N0XWFJWJkkQBRvcrkgkYCgAZJGK0OiS/orra8tG4W423cH1O1Y5V+4ZEbHyes97RZILfpqXT7Oa3tWtgJnt3wiTRYZzGORkM3fHc8HANBp9OsV6p6Q33MKxSXtuonKAB8FTt5YE5UMSu7O3NZbp/wBmY6M16C6hnzBF45uPEJBKFT4ZAGVLL2ZvLkAED0r0bTLv3/TYpgpXxI1fae43KDg/UZxVN12Dc6F7qpIa7kS3yO+xz+KR9RCJW/Kg6OnNI979n4t5dw95ilZweGX3gu7D6EeIR+VSehdS/SHTkatgTQjwJ0zkpLH5GB54BxuGfQg1J6RuJLrpm3eZt0hjXe2AMtjk4HAz9Kq9b6amh1Vr7TpUhuHwJo5ATBOBwu8DlXHo68+nrQausn7Suj/8a9Oi3EgjdZFkRiMjIBUg+uMMfzxUODq7UIdQEVxo82MH8SCZJFOMAEZ2gZOeGYED0PNd841HqYGJo/0fbnhn8RXuWX1CBMpHnkbiWI9B8gj9D2CPqm+IlrezgFlA5/2jghpnHzGViTI4yrgVtLmEXNsyHsylT9iMV16bYR6XYJBCgSONQqKPQD+5P1PJ71QzdXG5leOytJ7p0ZkZseFCHVirAyy4zgg52B+32oOr2cakJOnks5B4dzZosE0TdwUG1WHzRwAysODng1qyMjFYS20leu4JJbyJYLm3uGiilt5DvTZtYYcgbsOTwRgEdgc1Ot9G1W33L+kopFJ8rSWg3oPQDZKik/Uj/wCKCti6ftfZlZXE1msjzXO2OGAsG3SjdsVMgHGWLMSTgKT6VhtX6Wu+lrI2srR+7XElqjXzeZIVjO7DxEHCmVmO5jtOfMRnj1rRemBYX3vM80l1c42+LLgbFOMrGigKgOOcDJ9Sa6ejLRLjpUh1Dxzy3DkMMq0cs8jDg8FShH9aCt6R8e46lzdFWnhsY45nTGGkeR29AB8KI3A48T0zWj1jV302VFS1uLguDzCEwuMfEZJExnPHfsay/SFovRnUcmmf7KfM9o5PJ2hVeEk8sUUIV/l+1bygwd31/JFqBga2W0b0e/lEUbf+BkV1kI9QGHoM1N0bWrluqEtpZrW4V4Glb3dSvg7WUDOZH3K+44PB8p471rJoVuIirqGU8EMMg/cGo+naXBpaEQQxRBjlhGioCfmdoGTQS6UpQKUpQKUpQKUqgn6mWa4aKzjN1Ih2uUYLDGw9HmPAI9VUO4/doL+lYbQra66n1EXN1OvuiFWgig3IkkitnxC+7fJEpwFJ2rIRu2Bdpbc0FB1d05+noI3jk8G5gfxLeUDO1vVWHqjDhl9fr2rM6vr00LQx6npCzO0qxwPE0UsbzEEgqJMNH2bluwBya9FrK+0JvddPtrottW2vIZHPp4bExOT9AsrHP0oLvSGuJIma5WNCT5Y4yW2LgcM5A3NnJOAAOBzjJo9fuFtusYJZTiOCzup8+gZWhUtj5hGcZ+TN8zWrqp13p2DXniM6kmJty4JGRxlWx3RsLlTwcCg+9KwPbdM2ySDEghTePk+0bh9gciofV0QmuLFTj/tqEZ+axyN/Xy5H2rQ1lta1FW69sLU+izT/AGYIY0/Iq0/9PvQamqGQtJ10gDeWOzfcufWSVNpx9onGfvV9WIsnLe02aUMQCPdWUHykRxRThz/MDMy/ag29KV8ZguMkDPA+9BG07To9NiZYl2hpHkbknLuxZjyfUk1KpSgg67ffozRJ7j+FE8n/AAqW/wBKidHvGOnYoom3CBfAY4I/Ei8jg5AOdynn171F9oLbulpIeM3Dx245x+ukWM/0VmP5Vz6XUJqeogdvfM/mbW3J/uSaDr690dtV0IvCdtzbsJ7dvlInOD81YblIPHP0q10HVF1rRIblOFljVwD3GRnB+oPFTZCFjJPbHNZX2Ugj2d2e7v4X9snH9sUGspSlApSlApSlApSlBUdWeKdAkEKuzHaCIziTwy6iTYcjEnh79vIOcYqrttObWrVYDAbWxQbfB4WSYD9lgpISH5rnc/ZtoyH1dKD4ihFAAwBwAOwFfaUoFRNW09NV0yW3kGUlRkb7MMf1qXSgynQOsPcWr2Vyf83ZkRS/zpj8OUfR1wfvntxWrrzX2hapDp+tx3VnIH1CDyPDGjyeLCeTDL4anYc4ZC2OR29RqOlus7bqXyRsY51GZLeUbJV4BPlPJAyPMMjtQaKvP0j956iS8Jyzam0KfSKG2nh2c/8AeGd+P3q9ArM2HSItNZExuJXiSWSaKBguyOWUtvYMF3N8cmAxONxoNNWa0/pdrbq6W9eUOrbzFHswUMixK5LZ83EKAccAn6VpaUGd1XXJbi+NpYKsky/rZXP4MAP72OXk+UQx3BYqMZrpPZxbaiN98813P/FeRk2nj9WkZVIxkZwB+Z5rV2dlHYqwiRUDuzttGNzscsx+ZJ9akUGV6WvZNN1N9MupGkdF8S2mf4prft5j+1LGfKx4JG1scmtVUK/0qHUJ4pJUDPC++JskFWxjggg4I7jsfUGptBT9U6fLf6cvu5UTRSpLGH+BijZKsQCQGXcMjtkGuXTOnyafpp8dlaaSR5ZSnwhnYnaueSqrtQE8kLn6VbVB1fWbfRbfxLmaOJecF2C5IGcAHljj0GTQUftIvmg6bNvCfx7thbQ9/ik4ZuOQFTe270wK0Om2KaZp0cEYwkSKij+VQAP7Csz09BJ1Brv6SnjaONFMdlG4wwVvjmYd1ZxhQO4UfWtfQKVipr1ugSFl3S2UkuImXLTQvIxPhle8se4naV84+HDd61emalFqtmJYJEljPZkYEfbj1HqO4oJVKUoFKUoFKUoFKUoFKUoIup6hHpWnvPM4SONSzsfQD7ck+gA5JwBWZj0+frCLfeeLbWxzstVbZJIh7Gd18y5HPhKRj9ot2HPTYf8AFmrC9kIa0hcizj/Zd1ODcH9453LH6ADeOSCLTqa7dLdbeBts9wSkbfuLjLy4/kXkZ4LFFPegn6bp0WlWYhgjSKNeyooA++B6n1PrVX1J0lbdRKDIpSVTmOeI7Jkb0KuOePkcjtxVvYWi2FikMYISNAigkk7VGByeTwO5rvoPP9J6mvrJG8SFtQtkYoLu2AEjFThswlvPg7gWj4yDgGtBpXWtjqrbUuYw/YxyHw5AR3BR8Nx9qg9Jz/oXVptMkG38SSe1OMLJDI5dlX+aN2ZSO+Np7Vf6tolvrMe24gilHp4iBsfYkZHc9qCeDkUrC33QtholoZI7m40+MHJaK6aNMn5iRmTv6YqhhS70Z4DYautzZySeEzTBZ/Dkb4AzqwYqzeTuNpK8HOQHrFK8/utY1iz15LVRp9wzruIQTRtGnbxJMl1VM8DBLNzgHBxJ0uz10XEjT3FhhsBEWN2VOeSPgYkjjlj2FBt6h6pqkOkW3iXEqRIP2nYKP79z9Kw/WWnapbaBPcnUgFijMhihgEW4LhmAlLu48oYAj1IzXK59nkUsEd9ZvMt8iB4ZZ5Wk3NgnbIHJ4bJB24xnI+oWn+JbnXCV062YL295u1aKL05SPHiyevooyO9dundEQpfC6uyby6Bz4svwqeP1cWdkYBAIwCR8zVh0nry9RaQJduyRWMc8R7xTLw6H7Ht8wQauaBSlKCDremLrGmtCxK5wVcfEjqco6/zKwDD7VUdKaDPpmpXNxcyQu8/hjEMZRcoGG9gXOZG3DOP3R+WlpQKUpQKUpQKUpQKUpQKz3V8jXSRWMbFHumKuy/EkCjMrDjgkbYwfQyKfStDXnWpy3KddTajbxtcRWqC0kgU+c7gs0jxjOCy5iG08tgj0FB6BbQJZ2qxooREUKqjgKoGAB8gBWG6Ub/EvWcmokkxxw+HCAcoBIQ44xxIYxHIx/wC/VP2K02ka1a9V6WxhdZEZSsidmXIwVdfiU9xzUzSdLh0awWC3jWONfhVe33+ZJ9SeTQV+t6rLb6za21uqM8rlpd2fJboAHcYPxbmjUZznPbuReVm+n8aj1FeXfcKwtYj/ACxZMhH3ld1Pz8MVpKCn6h0ZOobDaH2SRtuhmTBaKUdiP+hU9xkGqjTuswmlMtyuL2JxA9unxSTEZUxg4JSQecMeAN2ThSan9Ft49hNPztmuZnUHPwBzGpGfRggf/e/Op76FbvrwvjGDcLH4QkychM5xjOM8nzYzgkZxQV2mdOmeYXN+VnuP2V7ww5/ZiQ8Z9DIRvbnsPKMn7WtBXTNDmvrWJQ3hmO5RBtDo3wSkKP1kMmyQNwcBsntj06o2pWKanYSQSrujkUo65IypGCMjkfcUGG0royLqyF7/AFASN74I3FuJXWNI1UeHkIy7nx5jngFiAO5Nr0yj6D1DLpzSPJCYhPamQ7nVN2ySIueWCMYyueQHxk4rT2dqtlaJFGMIihFGScKowBk8ngDvWN6k0g9S9cRw73ijt7YtM0bYaZJ3K+DkYKL+ASSCSQSBt70EjVph1hfizhIe1jcG8kB8jleRbqcecltpkxwqjaTk4Gw7Vjr60TSevNPKLsiaCa2RV8qKw2SKAo45VJOO3lHritjQYzVlPTfW8N2vFveEW9yPRZsHwZe3c8xE5A5X1rZ1Q9eaX+mej7mEfEYy0ZBIIkTzocjkeZVqb05qQ1jp+C5H+1iRz9CVBI/I5FBKu7uOyjDSOqAsFBY4BZjhRz6k4AFd9Qta0xNZ0t7eTO1xjKnDKRyrKfRlYBgfQgVB6c1R7gvbXGBcw4D44EiH4ZkH7r4OR+ywZfQEhd0pSgUpSgUpSgUpSgUpSg4yyCKMsxwAMkn0A7ms/wBAKX6Wjmb4rgvcn5/jOZF/orKv5Cu3riGa56Unit0LySL4eFIDbXIVyCxAyELEZI5FXUMQghVFGFUAAfIAYAoKbVek7TVbnxni2zek0TNFL2x+sjIY/YkiqHW4dS6X0mWeC8juIoo2kK3keZAqrkgSRFNxOONy+vc1uqzfXwM+hLAP9vcQQkYzlGlXeMfLww+fpmgkdE2Umn9KwRzY8XZuk2jHncl2P3JYk/XNd/VOoNpmgySJzIQEiB9ZXISMfm7LVrWa6nkD9Q6fE7AJ4skpycBjFC20d8cFvEwf4efSg5+z1v8A9LtUIAMcfgtj9+ImNv8AmQ1oqzvs/GelI39JWlmXjHllmeVf+VxWioFKUoFYfpzWDN7RL6Jo8B8LFLnuLdYw6Y+jTlge3LD0rcVhtK0S5g66Z3jXwFknlSbcMsJ1iHhbO+QyEljxgLQWPtFHgdPC6wc2s0Vxx32o4En/ALbSD866bf2k6fdcRvM7Y4VLactz2HEVXvUdj+lOnriD+LC6cfNkI/1ro6OvjqfSdrMcZeCNmx23bBu/vmgqJ9dvtWGyzsWiDA5nvCEC/UQqTIx78MF7c10+yxH07SJtPlOZLOdo92Mbkf8AERgP2QVf4fTGK2tZGKL3D2pOVGFurIM/1kgkCgn5+SUD8v6Brq8209hBqK3T5F4uovDcBgdxhmZkiUD+FtFs6keXKNzndXpNVt/oNvqOpQ3MsStLASYnOcrn7HkeoBzg8jmgsqUpQKUpQKUpQKUpQKUpQKUpQKznUUb3PUunII3ZFmlmdwPIm2B0XcfQlpBj54NaOlAqs1/QLfqK0EV1EsqKwcA5GGHrkEH5j6g4qzpQcY0EcYVQAAMADgAD0A+VcqUoFKUoFKUoFY/2YTgaLNbDP+Vu54OfkJCy4+m1lA+1bCsl0RAINa1QAEZvc/8AFDE3+p/qKDW1m9Vtnl67spFVtqQXG9sHaNxhCgt23EgkD5A1pKUClKUClKUClKUClKUClKUClKUClKUClKUClKUClKUClKUClKUCqXp/SH029u5JHDe8XHirgchPDRAp+o2mrqlApSlApSlApSlApSlApSlB/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AutoShape 12" descr="data:image/jpeg;base64,/9j/4AAQSkZJRgABAQAAAQABAAD/2wCEAAkGBxQTEhIUExQUFhUXFBYXFBQXGBUVGBUVFBcWFxQXFBQYHCggGBolHBQUITEhJSkrLi4uFx8zODMsNygtLisBCgoKDg0OGhAQGywkICUsLC0sLCwsLCwsLCwsLCwsLCwsLCwsLCwsLCwsLCwsLCwsLCwsLCwsLCwsLCwsLCwsLP/AABEIAL8BCAMBIgACEQEDEQH/xAAcAAACAwEBAQEAAAAAAAAAAAADBAIFBgEABwj/xAA6EAABAwIDBAgGAgEEAgMAAAABAAIRAyEEEjEFQVFhBhMicYGRobEUMlJy0fBCwRUjkuHxFmIHQ6L/xAAZAQACAwEAAAAAAAAAAAAAAAACAwABBAX/xAArEQACAgEEAQQBBAIDAAAAAAAAAQIRAwQSITETBRRBUWEiMnGh0fEjQpH/2gAMAwEAAhEDEQA/APnNCg3K3sjQbhwRvh2/SPIKVBvZb3D2CNC6MYqjlTk77Fxh2/SPIKQoN+lvkEaF0NRbUBvf2A6lv0jyCLTwoJHZbcxcDf4K76PUKDiW1tT8pNgBEodXZ+Z9Q0rsa6x5DVDcbaoOpUnf9lfjdnCm7KQw21ACgKLTEtb/ALQnXUBc5roQaijFASk0xY4Zv0t8ghnDN+lvkPwnFIMRbV9A739iPwzfpHkPwvDDN+keQVkKQUHsU2Ire/sRp4QOcGhok6WCLX2f1bsrmAHuCKwQZG4rR4PY4xFB9Uk5m6kpcmou30OgnNNLsy4oNj5W+QRGYRv0t8gjBqI2nIF7zojaS+BSbfyWfRXZDa1djcjCGmSCBfktr0p2Fh81NjqDMoEuLGARukkBYLZ3XMdNHNm4jXkvouz6VerQyVX/AOoWy4uuVizqpKR0dLL9DVOzF47CUqBBpPpuEENGSm4ieNrqidg2m5a2SfpG/wAE3Xw7mucCLyffcgyZ0WvHBRX2YsuVyddAzs9v0N8ghHAs+lvkE31vFAdURcfQN/kFVwbNQwR3DVcGEb9DfIIhJUg5VtJu/J4YJkTlbw0Cl8CyPkb5BSze36FEvKm0vyE8Ns1j3BuVgnkFDG7NaxxaWttwAUDVIXH1ibkyeamzknk4BfCs+lvkFE4Zn0t8gi5l6Ue0Xvf2LnDt+lvkF4UG/S3yCK6VwKbUVvl9ga9BuV3Zb8p3DgvKWI+V32n2XkjMlfRr07dMWofK3uHsjAKNBvZb9o9kcUzu0To9CJrlkAFIBTDVLKiFEAmsPinMByu+axCAWp3aGDYwtDKmeWy7gD4IZV0HG0m0JQpQjBltFxrVfIDBZVNoRqtCDEg9y8yndWU/ojK4GApjqLSdNx4qLKUqnyFVA2UVsNg1JwdWm03vPqsrTacwErUbC2TUkAE5Xb+P7dZ89UadNblwjPDCRr6rtbF0aABfdxnKwQXOgSYBIAHMwFr9oUaeGZWr1ml7WdljGyXVHmzKdNoGpcQJ3CTuXz3bXQXFPe6vUc1jeqFWo+oHNjMXBrG0vmaIFmug3ve6TPUWqRphpKdsRxnTOq0g0KTKQPyuqHM5w0nLIAHn3pD/AM+2hnB68cIyU4jy/tV+I2RldDc1SXODcrS4PDTcgtnyjzSNbZ9QXNOoJkiWPAy2uCRfX2SHJvs1KKXCNZgOmIzRiACCbVWAj/cx17clrabGPaHNIc0iWuBBB7ivjb2kagjvEcloOje3nUCARNIkB4E9ng9o9+MJ0Mz6Zmy4E1cez6BUwY3IRwQTdOuImzgRaOdwQo06l9FqTZhdCvwUrvwasWEaogdYui3HvVbmXsRWVcNOXsgQIkfyjeeaA7CEqydXAQTiArtkdMQdguS43BBWfWhec8clNzJtQh8COCizAzMbhKc69exTm5AQRM3ClslRFPhgdV74Vq51i8xxM6WE3IHlxR0wLQntDDgMfH0u9ivLuPccj/td7LyTm7Ro074Yhhm9lv2j2TTNIUtn5Q1hImzZHgFY08QzMTlyg7tU63S4MzSt8lWp1DMFWNTI47kGqxu6FaYLQq0KTTaIRsPSzEAJjH4J1J2VwgxKK1dApSq/gDRcBxvqpPYCezcIdMp7C4ZxBcGzy3qnUeQlckQZs9xHAcVOnsyo5pcGyBvV3RY51KcpHOOCc2BWc0OBaS2ZmDHgdNQsuTUbE5GvHpN7UeeTM0dn1XCAxxAvYad66zZlQzaO9bf/ACL2h4ZkaDvideCrsQHumX5rRrpOmkXC52T1qCdJHTh6HJrmVGOqYVwMb1tuiGKPVkONxa/DdCqW7P17TnnTLaf+QpU21GEuY7JyDQYj7wUOT1bDkhynYzD6PmxztNUXe2sc3DUzUxFUUqZDgHCTULnNcA2k0Xc4k35AyQvnu1+lvx1ei6hnpup5WND3hprZSCyYdlYQSYBJ1+adS9OcVUr0mNqPzdWXOZORhu3tfK29h6L58xoa4SbT2o4TeIuYVY8kci3IbljLG9kjTYfbNWi12HD8OKYJPWVQ4kZqvWGYOZxJaLNBka7ohtXpfQLXNbTqVXkjPVLn0WuLbBwp53GY3kg3usvtfFZ3CDIAgOgtkfaScvCOXgK5OSM8nyOYvaDnzIAF4FzEmTfvXcCSA92Ultg4jdOlknCsdmYks+3MHOGjjuAE21urYKPrPQ2mKuBomB/IB2+GuIHotFW2bnaDl7bRcjgNLLIdH+kIGHApBjhTcREFpM9rtARBvuTtHp4+XjIwZrGM2g3a6JfvIrjm0M9jOS3UuS2qbINyBPFR+DOWN3BJ0ulVQmwABtDW3dNoGaeCR/8ALXAmWsMGLnLfeNP2Va9Qg/8AQL9MmuVX/pZO2ZdS/wAQ1VdHpqy+dkXgEG3cfz3q+wWOpVgMjwf/AFmHf7dVpjqVPpmWekePtCT9lDggf43gr19SNxVecRf8p8ZSZllGCK92xzuQquyHAxxV6yRc6KLKozSTZRTmTxwZmsTs1zTAuhv2c8blcY/GDMcukoNfaMtFk1SlQiUYWymxOHPVvtox0nwXVLF4vsVB/wCr/KDC8gzXaHaeqYjhSMjPtb7BHabyFJmIa6nTaQGltNoniYGq5TykxmhaIPjoy5E93AR9MxKHCbp4h/VupiMpMkxfzRKWBLhz3KbkuybXLiJLZ2osr3pDiWVRTt2v5FC2J0YqOIc45WxNvmdOgHAcSr/D7Josd/JxaRfUE9xPLVcnVa/FjmmuTr6TQZp42pcIyOH2U55bFNxYbSCGzumSOPJa7Y+xupIk77g3I8RYqzOKY1pywLcOGl5SwxzybGABpy7lzM/qc58dfwdTT+mQx81b/IXEYN9Tsl3ZG4AiY4t4oA2Q4RAHcOHdwumGY7QmZ0PP9lHZjWkdrwH6YWPdDJ+5u/5Nv/JDpf0UuIwLJMxYScoAtvlZ7GYgtNiY/dVe7fx7GthkXN48I7lkqlTM6+mp7p0WeaW7g14ratl1gW5zY8/+rapna1YQQ08JvMmCZHmqGptjL2WDXW0yN39JTr3PJg6A7/7USpDKV2dxmyqmIEMFnOFMutDT8xtxgR3kKsxuEw7erzAwxrHVHGlSIbLRAqZARlEhpJE6CQtt0awZdSa4PgtqP7M2N6cHnZpHiqvpHh3U2VGAHqqjnVX9mQHO7Lxm/hIjhYm+s9LST6g3RzNbDuaVmR2jszBVoc15ECA2mKbBFzJys7Xeb2VRU2JQDSZfMxqO/grDG7GacvUvyvIs0S4At3ODcxGbdb8pLpJhalIUZYaZqU2udmLSL6mG3bpoVrcZKSW4yKcXFy2GfxdFjSQ0k98Jmns7NTa9na1Dm72lutt4i9kxhMJSLWnM0ukh0kRvMidB3phj2tJFL5ZFwSRmt8vkLrS1tjbZi37pUkT2NtTqqRa4auJDuJgWPd/ajiMXMEbxpIJ8h4obcD1gIDg2xs6wlozWtwlIUKmW41j319FneONuX2bI55KKj9F3h9qOOUAnSDci3LmrB72hhIuY15QstSrwE2MXLSCkzw88D45+OTrseTmB0Mel0fCbTLIAO+QZIIPI7t6q333JrBYYuBgTY7wIgi5J70zYhLmfSdg9MmVf9OvDX/xfo13CeB91btZmfEGIkwJIbxhfGnNglpmbg+y2XQbph1D+pxRLqRaWMqHWlawLtTTPp3aasWZxVMxZtOpO0a/FYoluWdCbcOKXoMnQpuvgWuGakZa4ktM5pabjtDWysuj+zWsLjUMyPJbN8VE56wzlPkztZ7QUAlp3Kyq7CqOqHKBBcYngoYnZbmEaE8PdMU412LeObbtFFtDD9h5H0OPoV5XGIZTFKrLhPVv88pXknJN2aMEEkzP0quanSD2AQwRGpsLlc+Ec4NdTa7Qzvgg6eS1uO6PsGBpFnZJotJcNZLQSq/oRh3Gk+nUpPy3io4gZp1gTMW1SV6lCNqujW/SZSp3diewsHWruLKbdB2jubzJW92VsZlFugfUIM1HAHj8o3cEXZr20WCmxrQ0a7pPNSr7QAb2YHH+rrlav1CWfiPC+v8nQ0vpywcvl/Y2whoBMkn6dRafZV+OxLWkwdeFhcX8f+VSY3amQ6nMY0OhPLis/jekEujNO7XUyue1OXCR0ltg9zZcbU2sZgJ7YmLzm5EmJvfcsbWrlx/HJPbI2c59RnbDCTaTF9yJYq7LeS1wbfFdl0GO6dBu/eaSq1i6zY70T/EuvDg4gdqCIkzEcdxPehMwFWcoaTwOgsJPPihlp5X0VHPGuyrxmGDSSTz8VnMZiCQQBpJm28jXitZtDZzg4tdeGmw1km1uf9hZ7H7PFOAbu1I1yzx4KQxOPYx5VLoraVIkXG7dbT/panY2xmdQ4kguqZTTcR8oE5oAvMiOcIXR3ZIqEF7XlsnsttOWDBncSYsdy+lUtmtDGNhrQGgZAAQNLNsDEjVasWBy5Zlz6hR4RkNl4EsPCzT339LH1Cbx1G0clpG4Xt2PZG4a3tr+6qv2nh4nu90M9PsjwXj1O6XJgKlY/FijRZaxIbAAtJJ3CCSs1/wDKj4xTWghwbTa098un+lsBsN7qlWqHZHEkF0lsCIN+9YDpa1xeXAtMGHPzAkkcBpuRadR3oLUNvG6M1SaDqNUyxsQOahRYZk6m/qmX05ldKrOM5UJV8wJyk6EHKTedRzCSLp/dyuH0YFr7gRuNtUCnh2OMGQeW9M2i94gD++yYFQkCbhum6xOnNNjZrSbGBwnkTYEaWRhsqQCJ10if+1TgyLKkI02yRp4q/wBj0GtMungCIiZEZgq7/HEODQSXGzYH8twjerLbVNorOblc1oytcAYZnbZ3Z8BbiCooUSWWysrtzVXuu4ZzFjJGYhpI5gBFp7ML3hpBaXOibHWbC8DSIlFpYZkCJkOvO+9oVtsnEZYa5oe0iRA+WcxM8bmJ5qLH9lPL9CWE2zX2fUy0nudSLwXU3RDspvlkdkm+i2eC6RnEtzUndrU0xZzeMjhzFlkekmMphwpBjS0S7rAe0esAsDp2bi86lZ7GYrLUY6nLHNaO23suLuJjfBE8UccjhKmrRUsayx7pn1p9XEFsAOkwQ4HQaEHzSVXDVi4A5iTrEmO9Z7o907e3KK+7/wCxs3j6x/YX0F20atbt0GgtyAuPDitUcy+KMWTTv/s2UO0dgO6p5bPZpuc+eQOi6tRtDCOdg6lR+Y1OpfaYEZTI003wvJcszkPjgjD47O/5SkzC0A4g/wClThsakMG9U2O2+AOzYwkqvRypWweHqUHufUayXU3CxaGg9k8eSw2LxFVr4fmZBgggjvsuPLSSlLlnbjrIxgqRrht5ziAHRMCTYCTFzwTTMU52VhNzpDhckkCxIkT6LGUqbpbLKmU6S12Udzt4Wg2TVYwhwpMLgb5mh06iAf4668gnLRR+REtfN9FbtB76lRwYHE5t0nTWCArfZPRMkTWMkaM0i4mSNbWnmtLgsM0fKALAmPNPtAEc/wC1phijBGWeSU3bK6r0TpkANzNeCLNcIg6iXTfuV7s/YuGw7OspyXfU52YgGbXFij4LCufGo5nS3BXWFwwY2DBMmeGpMReNUMoRsZGToylXECo4ZbPMjIBPYAAzBxtygRorjZuHLT3WPHQ6uPlAsrB9BgfmaJdZua05dbkeCK3Clu+xseMF028LIXBMveyto4IPqh5IyA+LyJi/CT/+Qg7S2QKjy4BtzBPEiYmL7o368lcjDdlrZMgzIt4dym2jEWAtqLCQqWNJUW8jfJS7M2K5j2ulsDUSbnjHEc1oMhPgpBthrYLrQrUUugXNs5lCS2iwFvcm6p3pfE1ezNrtnw18tEM4pqgoScXZ8r/+UqFQ4RxpOhrXgvAsXDURHCZXyDCYeq8ic4aLlxBygC9zwX3TpAXFzqDhLX/LzHIcv6Xznb2GdTOR7iQI7O62gPGFnwScP0UbcihNKbb/AIM/SM8VaYfBugOItx0gc0xsTZrqr2kMc4SbM1lvH93L6Hs/ZDHAMq0jIiCdM0Wkb413rdBVycvI9zpHz7E4GA35TLiBGpiJMDvhAfh2yRF51jgd3BbzamzB1jYBa2no2+sAWJMgW0nUKj2pgg2oYntNBIINp7+71T4fqMuT9JRii6CIAE20vO9N4bDR8zotEwTGsQBqmWUJR34YEROt+4jembBPkIbJaASSYNiTN7T/AESqzEsjNMnMcxeYNyZniSrgYfLpe2v9dyVq4YHW9/39KFYy3kEaWGGuad+hBt7aKdRjRB0I0G93Gw8U86iQ0Og3m8QPB29LVKQIk68RqOQPNXsoryWyr2/lysALC/8Ai5rgWlpMQJ75nvVC+5uL77jdxAK0OP2WXAZHNhrA0gmJIJLQAb8u8KpxGzajRJYecAnLpAP6dUmULNEMqiK5TAIvvtu8Ff8AQzpE/BYhpeSaDjFVmoDXEdoA6Ea21CpqQjytHl+FLKd7SOZkRzul+N/A5Zl8n6RxtRjsJVew5qbqFQscNCDTdH9Ly+D4HpLWp0XU2vIYWuGX+NwRYbtVxUlJcMbujJWmbPB7cc2i1jHgDq2De0nsidDGgN43ppu1y+JFIEnUtzZTxM77xqspgzDGfa32CO1y6awxaOO9RNSfJsht3sw83I7OVoABtHZkxvEdyhUxeHcLNOonsgDMReSLarKseOG7joeJtcf8KbavM6qvbxL93I22BrsNnksygDJlgy4m0gWEkXKsaTaTs2WoIDh2XHeQLzpNneCwVLHZSPUxeYIuUb/KOJmTPHhuQPTv4GrVL5Po1PHFuVz5LIjsiJ1uL6QPRFdtcXDQJBEy6w46TYAhfNn41pdY1IGmYzfWcosLpqltJhs41BvEGcxGgcSBGm5D7Zh+7R9C/wAmxgJg5Wj5jIBAyzl3n5heFBu3qbxma5uWdS60XvpqfDVYWnjGTJqVX2gMNgJJveZFp0BlDx1eg67Q6S45tzSDJ0m37oq9uW9Vxao3bdq1H9lgY0n+QdniYA3CD+wrLZ9Ux/qVA49wBM6H/jkvmdDGU2nsh1xBMnNwJtCumbTa1jDPavLy8lwaSTBpg2i8eaGWFoKGoTN654jULgqiJ/d0r50/ahJJFSLXk1GyTaR2iiUdsQcnWO45pc4HwPcB4Ifbtl+6jZvHPneO8XsgYlliXcu8DkFkmbac15gl5cB2QQ3yLrT5aIuH6Sgm+/e4Cw4i/Pf/AMKvBIJamD4GdrGk4xO4hxtJB1E7ptPcqPEdFhiyH1S4EiQ6R8onK0cAncVtxrDLSwk7sjdOOuvihN2yy2YSJmJa0kGc2aLAmOeqtYH9AvUxurGtn4GjhKZAgkbhIk7rXuEjTp1KhkS0Nl0kgQpVNuUiHNAaJImAcpgRIOov7oLtuUjIc1xmT2ZDSTp2TwTVhkvgRLPB8bhTFHPDs7bGJ3RxEapcYA1nWfmO7WSBwLjfRPu23h25Q3D0zEmHEkC8yBe5j11Xq/SNkBrKYABOgYBB0mBdN2NLiIjfFttyX9lW/ZkSQc4zObbQ5YuL6X1Q24KQ4i2U3BIkN4gDXVWDduEzJGUD5coM6Wb3D2VbiMaw6MLgBYvIkd2WPJMjGf0JnPHd2LUnNJjMOBNxB5qRYyLzMa891juUxjWgQ2nTOplzcxM7p5KGJxbXfxj/ANQTl42EzvNpTVD8CXNfZPD5MpkTYRe1zJOnJRxLGku8QABwPDu3IdKuxou3XSDaeJE80QbTcBYNnc6O1rOpPqEDxc2g1mVUwfVsBuBI3Oab91oG9CIBvB46xbl5otTHuO5sl0k6mUN2KJ3AafL2Y8ArWNokslgn4ZouGNbbQAb95O4zuUhw3EW7/I7lL4shuUcZdoZtx18EHPy5/wDaPZQDnYvisDSFN7src2U/x5TJJ3+C8jYyt2HwG/I4aTFt2aY8F5Zs0aZt00rT5EsK/sM+1vsjh6Tw7xkb9o9gjNqDSExPgXOHLGmuRQ6EmxyO3mq3opYmGnT2UwdPVAF1JszpZV5AvCw4fcftgpj8ILWlMspk7jCp5UGsDOuH7Ck0aqYpHePVSp0vOZ1Q+YL24AD9uuu1/fdMGle8+a7kbb8qeZFe1sBTYdAb7yigGLjTVMU6bY+aEd2zJvmVPOglpGhFrpOk+ELtQgD5ecawrOjs4z8x4coUsRs3KOI4pfuVYyOidFG93h4BBNUE7/8AhFxtMiVU4mqRvT4alSM+TRNcjhreS62qIsYVYCTeVMSNXWT1kMbwqx5x5qJ/SlM+6V41kW4rxDZceK654jXw5pVtREaFdk8YQn/pRz+6hK8TClleMnmXHPQ5voiAAqWXsOZ9VwohAUJClk2EF4lE3LoIUL2CuJHYf9rvYryPjLMf9rvYriz5nybdMqiyqofI37R7IjUHD/K37R7IyGMOA3JWM0nJxhVdTKfpV+IS8mN/A/FNfIam0k6JkNPBAw9W6sg4SLrLOLRqhT+RcSNybw113EUTGqHhGGblK3DnChptLKmKdNpOiD1U703h6MFBKQSxg6mHB3Jd9Fo3Sn8TWhVmJrTKqOSRcsURzCEW7KvKBbEwFlcPVNlb0cVbwU3kUKLmjVBMQg4+oOCQwWJuSp7Rr2SZSHxiUG0SJPFZXajww9pX2KqdsKk6bU4FI8Qm4sklJIXmwxcGysG027mrpx0qnYigro+WSRyPBBsuG41vFS+Pp7yqPUwEIG6tZ2U9LE0T9oMtC8MXwKoqRKtaFLsqnnkwvbxSDNxBJTDaqrxZMUXyosjFeNMMaxlEp1EuRdFYE6DkwXCKGKrzCG1xXSbLxTkgWkTbKm54SxcuByPbwBwExdQFj/td7FcS+Jd2XfafZeWXMuTVhaoWwx7LftHsEVDww7Le4ewRQnxhwZ5Spk2OTLaiWCko8KZSztDLKt0Y1tLpJgJUgbq3hRa1DRaDGmNU3hMaARJCpcS8E2EJcuSJaSLQ5a2aNy3H0QRLgrNmIpO+Ug6L5g56c2ZtJzHCPLwP5WLLoWlcWbcXqCbqSPodSgx1rXhUWMoZSQOKW2ft0OiTBvqnRiGuFyNVglDJB8nQjOE1aZHC0wYlNYnDEDMDaAkxiGib7kSttNsR3odk38B7ofZPZuILW1TrBB8CHD3hQ2rizFRrQTkGZ8fxBMCfEqg2jtTJ8pMWzcw0hxHonxtoCnVc2JrhzXX0lzQB3dn1KZjxPdcgMmZbWo9lRjMcGta9xFzYTcgSCfAiFT7b2h1lKkb/AMo7kfGbLNs5Fhbxv/aTq0hBE6CAtCcb4MlZHF2IUCC2eaLU3RexPkkcSyDZFwNXLmcfpIHj+la9ycTFsakN4Fvb7r+RQq1OCSPqcR3TI90XYlTtvcfpt5pqo0EpaxzlLhGhSgocsSoYcmDzV9Spw2OSBhiJiE/VIkmVPBlb6KlmxJdlZ8PJTFDDQCTuj1RgQvOf7rVDTSf7jFPPFftIuaohdJXFuUElRjc22eLl2m64USF1hAKm1EUmRJUZXXFRKhGDxB7LvtPsvLmIPZd9p9l5Zs/Zp0/TIYY9lv2j2CKCl8P8rftHsjNRwfAufYQKaGHLocm2KHMCRJJjTeguN0MOXsyq+bJ8UTJUCV5RUbIjxKg129SDVHKlMYkeY5NUcU4b/dLgLoah2p9hKUo9DhxBO9Rq4ggICWxlTgmKMUVum32Axtbsk/sFBqbRJYxg/j6yZCtOj2V2IY1/yuDmnxa6FqKvQYUOuqkw3qq5aNbUYqGDukNI8Vh1Tip0dDBCTx7rMb0kxT7TYg5T3sYxp9Qs+cQ7ith0kHXVKrWNmK73Oy6NDswid57AWfqbDeRmbBCRCl2Mm23wyrc8ldZP9rtWg5pghcw5h3mE34ElvgWAafsz+E0UhghAOt0y0LfgdQRnyRbkP4fVMkpbDtgTxTAHZnmnbkZpJ2dAXCorxVWDtPSvEri4VNxNpImVxeC8Wqbi9hwnmuSuEBcI5qtxNrIV/ld9p9l5cr/K77T7LizZnyasCpMBQd2W/aPZFDkjRxTcrb7huPBEGLbx9CqjkVEljdjgK7mSnxbePoV74tvH0P4R+RC/ExsPHFdL0oMW3j6H8L3xbePofwp5UTwsc6xcY9KHFM4+h/C98Uzj6H8IXlTLWFjudclKfGM4+h/C78Wzj6H8Id6DWJjgcuykxjGfV6H8KXxrPq9D+FfkQSxDNR8BVznldxOOabT6FKnEN4+6vehscVIYp1C0gixGhW0q9OHVKQY/6KrTz62i6nPm5YA128fde+Ibx90rIoz5YyNx4RaU9smn1mWQXFrjG8tLrn/clKm2HQBwAHpCTe9p3+6EWt4+6TtQW2RF9QuPf/S7hqM3RKZaN/oURtZo3+6JUgo4b7Yy2w3qbI0ulhXbx91OjiGyL+hT1mRb06LlmgCmEm3Gs+r0P4Rm45n1eh/Cvymd4EMhqkaaE3G0/q9HfhS+Pp/V6O/Cnk/IPiRNjFKoy6C3H0/q9Hfhddjqf1ejvwp5PyTxk8q8WKAx1P6vR34UX46n9Xo78KeQniJ5QokKBx1P6vQ/hQ+MZ9Xofwq8haxIliB2HfafZeQcRjWZXX/idx4dy4lZJWw4xo//2Q=="/>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 name="AutoShape 14" descr="data:image/jpeg;base64,/9j/4AAQSkZJRgABAQAAAQABAAD/2wCEAAkGBxQTEhIUExQUFhUXFBYXFBQXGBUVGBUVFBcWFxQXFBQYHCggGBolHBQUITEhJSkrLi4uFx8zODMsNygtLisBCgoKDg0OGhAQGywkICUsLC0sLCwsLCwsLCwsLCwsLCwsLCwsLCwsLCwsLCwsLCwsLCwsLCwsLCwsLCwsLCwsLP/AABEIAL8BCAMBIgACEQEDEQH/xAAcAAACAwEBAQEAAAAAAAAAAAADBAIFBgEABwj/xAA6EAABAwIDBAgGAgEEAgMAAAABAAIRAyEEEjEFQVFhBhMicYGRobEUMlJy0fBCwRUjkuHxFmIHQ6L/xAAZAQACAwEAAAAAAAAAAAAAAAACAwABBAX/xAArEQACAgEEAQQBBAIDAAAAAAAAAQIRAwQSITETBRRBUWEiMnGh0fEjQpH/2gAMAwEAAhEDEQA/APnNCg3K3sjQbhwRvh2/SPIKVBvZb3D2CNC6MYqjlTk77Fxh2/SPIKQoN+lvkEaF0NRbUBvf2A6lv0jyCLTwoJHZbcxcDf4K76PUKDiW1tT8pNgBEodXZ+Z9Q0rsa6x5DVDcbaoOpUnf9lfjdnCm7KQw21ACgKLTEtb/ALQnXUBc5roQaijFASk0xY4Zv0t8ghnDN+lvkPwnFIMRbV9A739iPwzfpHkPwvDDN+keQVkKQUHsU2Ire/sRp4QOcGhok6WCLX2f1bsrmAHuCKwQZG4rR4PY4xFB9Uk5m6kpcmou30OgnNNLsy4oNj5W+QRGYRv0t8gjBqI2nIF7zojaS+BSbfyWfRXZDa1djcjCGmSCBfktr0p2Fh81NjqDMoEuLGARukkBYLZ3XMdNHNm4jXkvouz6VerQyVX/AOoWy4uuVizqpKR0dLL9DVOzF47CUqBBpPpuEENGSm4ieNrqidg2m5a2SfpG/wAE3Xw7mucCLyffcgyZ0WvHBRX2YsuVyddAzs9v0N8ghHAs+lvkE31vFAdURcfQN/kFVwbNQwR3DVcGEb9DfIIhJUg5VtJu/J4YJkTlbw0Cl8CyPkb5BSze36FEvKm0vyE8Ns1j3BuVgnkFDG7NaxxaWttwAUDVIXH1ibkyeamzknk4BfCs+lvkFE4Zn0t8gi5l6Ue0Xvf2LnDt+lvkF4UG/S3yCK6VwKbUVvl9ga9BuV3Zb8p3DgvKWI+V32n2XkjMlfRr07dMWofK3uHsjAKNBvZb9o9kcUzu0To9CJrlkAFIBTDVLKiFEAmsPinMByu+axCAWp3aGDYwtDKmeWy7gD4IZV0HG0m0JQpQjBltFxrVfIDBZVNoRqtCDEg9y8yndWU/ojK4GApjqLSdNx4qLKUqnyFVA2UVsNg1JwdWm03vPqsrTacwErUbC2TUkAE5Xb+P7dZ89UadNblwjPDCRr6rtbF0aABfdxnKwQXOgSYBIAHMwFr9oUaeGZWr1ml7WdljGyXVHmzKdNoGpcQJ3CTuXz3bXQXFPe6vUc1jeqFWo+oHNjMXBrG0vmaIFmug3ve6TPUWqRphpKdsRxnTOq0g0KTKQPyuqHM5w0nLIAHn3pD/AM+2hnB68cIyU4jy/tV+I2RldDc1SXODcrS4PDTcgtnyjzSNbZ9QXNOoJkiWPAy2uCRfX2SHJvs1KKXCNZgOmIzRiACCbVWAj/cx17clrabGPaHNIc0iWuBBB7ivjb2kagjvEcloOje3nUCARNIkB4E9ng9o9+MJ0Mz6Zmy4E1cez6BUwY3IRwQTdOuImzgRaOdwQo06l9FqTZhdCvwUrvwasWEaogdYui3HvVbmXsRWVcNOXsgQIkfyjeeaA7CEqydXAQTiArtkdMQdguS43BBWfWhec8clNzJtQh8COCizAzMbhKc69exTm5AQRM3ClslRFPhgdV74Vq51i8xxM6WE3IHlxR0wLQntDDgMfH0u9ivLuPccj/td7LyTm7Ro074Yhhm9lv2j2TTNIUtn5Q1hImzZHgFY08QzMTlyg7tU63S4MzSt8lWp1DMFWNTI47kGqxu6FaYLQq0KTTaIRsPSzEAJjH4J1J2VwgxKK1dApSq/gDRcBxvqpPYCezcIdMp7C4ZxBcGzy3qnUeQlckQZs9xHAcVOnsyo5pcGyBvV3RY51KcpHOOCc2BWc0OBaS2ZmDHgdNQsuTUbE5GvHpN7UeeTM0dn1XCAxxAvYad66zZlQzaO9bf/ACL2h4ZkaDvideCrsQHumX5rRrpOmkXC52T1qCdJHTh6HJrmVGOqYVwMb1tuiGKPVkONxa/DdCqW7P17TnnTLaf+QpU21GEuY7JyDQYj7wUOT1bDkhynYzD6PmxztNUXe2sc3DUzUxFUUqZDgHCTULnNcA2k0Xc4k35AyQvnu1+lvx1ei6hnpup5WND3hprZSCyYdlYQSYBJ1+adS9OcVUr0mNqPzdWXOZORhu3tfK29h6L58xoa4SbT2o4TeIuYVY8kci3IbljLG9kjTYfbNWi12HD8OKYJPWVQ4kZqvWGYOZxJaLNBka7ohtXpfQLXNbTqVXkjPVLn0WuLbBwp53GY3kg3usvtfFZ3CDIAgOgtkfaScvCOXgK5OSM8nyOYvaDnzIAF4FzEmTfvXcCSA92Ultg4jdOlknCsdmYks+3MHOGjjuAE21urYKPrPQ2mKuBomB/IB2+GuIHotFW2bnaDl7bRcjgNLLIdH+kIGHApBjhTcREFpM9rtARBvuTtHp4+XjIwZrGM2g3a6JfvIrjm0M9jOS3UuS2qbINyBPFR+DOWN3BJ0ulVQmwABtDW3dNoGaeCR/8ALXAmWsMGLnLfeNP2Va9Qg/8AQL9MmuVX/pZO2ZdS/wAQ1VdHpqy+dkXgEG3cfz3q+wWOpVgMjwf/AFmHf7dVpjqVPpmWekePtCT9lDggf43gr19SNxVecRf8p8ZSZllGCK92xzuQquyHAxxV6yRc6KLKozSTZRTmTxwZmsTs1zTAuhv2c8blcY/GDMcukoNfaMtFk1SlQiUYWymxOHPVvtox0nwXVLF4vsVB/wCr/KDC8gzXaHaeqYjhSMjPtb7BHabyFJmIa6nTaQGltNoniYGq5TykxmhaIPjoy5E93AR9MxKHCbp4h/VupiMpMkxfzRKWBLhz3KbkuybXLiJLZ2osr3pDiWVRTt2v5FC2J0YqOIc45WxNvmdOgHAcSr/D7Josd/JxaRfUE9xPLVcnVa/FjmmuTr6TQZp42pcIyOH2U55bFNxYbSCGzumSOPJa7Y+xupIk77g3I8RYqzOKY1pywLcOGl5SwxzybGABpy7lzM/qc58dfwdTT+mQx81b/IXEYN9Tsl3ZG4AiY4t4oA2Q4RAHcOHdwumGY7QmZ0PP9lHZjWkdrwH6YWPdDJ+5u/5Nv/JDpf0UuIwLJMxYScoAtvlZ7GYgtNiY/dVe7fx7GthkXN48I7lkqlTM6+mp7p0WeaW7g14ratl1gW5zY8/+rapna1YQQ08JvMmCZHmqGptjL2WDXW0yN39JTr3PJg6A7/7USpDKV2dxmyqmIEMFnOFMutDT8xtxgR3kKsxuEw7erzAwxrHVHGlSIbLRAqZARlEhpJE6CQtt0awZdSa4PgtqP7M2N6cHnZpHiqvpHh3U2VGAHqqjnVX9mQHO7Lxm/hIjhYm+s9LST6g3RzNbDuaVmR2jszBVoc15ECA2mKbBFzJys7Xeb2VRU2JQDSZfMxqO/grDG7GacvUvyvIs0S4At3ODcxGbdb8pLpJhalIUZYaZqU2udmLSL6mG3bpoVrcZKSW4yKcXFy2GfxdFjSQ0k98Jmns7NTa9na1Dm72lutt4i9kxhMJSLWnM0ukh0kRvMidB3phj2tJFL5ZFwSRmt8vkLrS1tjbZi37pUkT2NtTqqRa4auJDuJgWPd/ajiMXMEbxpIJ8h4obcD1gIDg2xs6wlozWtwlIUKmW41j319FneONuX2bI55KKj9F3h9qOOUAnSDci3LmrB72hhIuY15QstSrwE2MXLSCkzw88D45+OTrseTmB0Mel0fCbTLIAO+QZIIPI7t6q333JrBYYuBgTY7wIgi5J70zYhLmfSdg9MmVf9OvDX/xfo13CeB91btZmfEGIkwJIbxhfGnNglpmbg+y2XQbph1D+pxRLqRaWMqHWlawLtTTPp3aasWZxVMxZtOpO0a/FYoluWdCbcOKXoMnQpuvgWuGakZa4ktM5pabjtDWysuj+zWsLjUMyPJbN8VE56wzlPkztZ7QUAlp3Kyq7CqOqHKBBcYngoYnZbmEaE8PdMU412LeObbtFFtDD9h5H0OPoV5XGIZTFKrLhPVv88pXknJN2aMEEkzP0quanSD2AQwRGpsLlc+Ec4NdTa7Qzvgg6eS1uO6PsGBpFnZJotJcNZLQSq/oRh3Gk+nUpPy3io4gZp1gTMW1SV6lCNqujW/SZSp3diewsHWruLKbdB2jubzJW92VsZlFugfUIM1HAHj8o3cEXZr20WCmxrQ0a7pPNSr7QAb2YHH+rrlav1CWfiPC+v8nQ0vpywcvl/Y2whoBMkn6dRafZV+OxLWkwdeFhcX8f+VSY3amQ6nMY0OhPLis/jekEujNO7XUyue1OXCR0ltg9zZcbU2sZgJ7YmLzm5EmJvfcsbWrlx/HJPbI2c59RnbDCTaTF9yJYq7LeS1wbfFdl0GO6dBu/eaSq1i6zY70T/EuvDg4gdqCIkzEcdxPehMwFWcoaTwOgsJPPihlp5X0VHPGuyrxmGDSSTz8VnMZiCQQBpJm28jXitZtDZzg4tdeGmw1km1uf9hZ7H7PFOAbu1I1yzx4KQxOPYx5VLoraVIkXG7dbT/panY2xmdQ4kguqZTTcR8oE5oAvMiOcIXR3ZIqEF7XlsnsttOWDBncSYsdy+lUtmtDGNhrQGgZAAQNLNsDEjVasWBy5Zlz6hR4RkNl4EsPCzT339LH1Cbx1G0clpG4Xt2PZG4a3tr+6qv2nh4nu90M9PsjwXj1O6XJgKlY/FijRZaxIbAAtJJ3CCSs1/wDKj4xTWghwbTa098un+lsBsN7qlWqHZHEkF0lsCIN+9YDpa1xeXAtMGHPzAkkcBpuRadR3oLUNvG6M1SaDqNUyxsQOahRYZk6m/qmX05ldKrOM5UJV8wJyk6EHKTedRzCSLp/dyuH0YFr7gRuNtUCnh2OMGQeW9M2i94gD++yYFQkCbhum6xOnNNjZrSbGBwnkTYEaWRhsqQCJ10if+1TgyLKkI02yRp4q/wBj0GtMungCIiZEZgq7/HEODQSXGzYH8twjerLbVNorOblc1oytcAYZnbZ3Z8BbiCooUSWWysrtzVXuu4ZzFjJGYhpI5gBFp7ML3hpBaXOibHWbC8DSIlFpYZkCJkOvO+9oVtsnEZYa5oe0iRA+WcxM8bmJ5qLH9lPL9CWE2zX2fUy0nudSLwXU3RDspvlkdkm+i2eC6RnEtzUndrU0xZzeMjhzFlkekmMphwpBjS0S7rAe0esAsDp2bi86lZ7GYrLUY6nLHNaO23suLuJjfBE8UccjhKmrRUsayx7pn1p9XEFsAOkwQ4HQaEHzSVXDVi4A5iTrEmO9Z7o907e3KK+7/wCxs3j6x/YX0F20atbt0GgtyAuPDitUcy+KMWTTv/s2UO0dgO6p5bPZpuc+eQOi6tRtDCOdg6lR+Y1OpfaYEZTI003wvJcszkPjgjD47O/5SkzC0A4g/wClThsakMG9U2O2+AOzYwkqvRypWweHqUHufUayXU3CxaGg9k8eSw2LxFVr4fmZBgggjvsuPLSSlLlnbjrIxgqRrht5ziAHRMCTYCTFzwTTMU52VhNzpDhckkCxIkT6LGUqbpbLKmU6S12Udzt4Wg2TVYwhwpMLgb5mh06iAf4668gnLRR+REtfN9FbtB76lRwYHE5t0nTWCArfZPRMkTWMkaM0i4mSNbWnmtLgsM0fKALAmPNPtAEc/wC1phijBGWeSU3bK6r0TpkANzNeCLNcIg6iXTfuV7s/YuGw7OspyXfU52YgGbXFij4LCufGo5nS3BXWFwwY2DBMmeGpMReNUMoRsZGToylXECo4ZbPMjIBPYAAzBxtygRorjZuHLT3WPHQ6uPlAsrB9BgfmaJdZua05dbkeCK3Clu+xseMF028LIXBMveyto4IPqh5IyA+LyJi/CT/+Qg7S2QKjy4BtzBPEiYmL7o368lcjDdlrZMgzIt4dym2jEWAtqLCQqWNJUW8jfJS7M2K5j2ulsDUSbnjHEc1oMhPgpBthrYLrQrUUugXNs5lCS2iwFvcm6p3pfE1ezNrtnw18tEM4pqgoScXZ8r/+UqFQ4RxpOhrXgvAsXDURHCZXyDCYeq8ic4aLlxBygC9zwX3TpAXFzqDhLX/LzHIcv6Xznb2GdTOR7iQI7O62gPGFnwScP0UbcihNKbb/AIM/SM8VaYfBugOItx0gc0xsTZrqr2kMc4SbM1lvH93L6Hs/ZDHAMq0jIiCdM0Wkb413rdBVycvI9zpHz7E4GA35TLiBGpiJMDvhAfh2yRF51jgd3BbzamzB1jYBa2no2+sAWJMgW0nUKj2pgg2oYntNBIINp7+71T4fqMuT9JRii6CIAE20vO9N4bDR8zotEwTGsQBqmWUJR34YEROt+4jembBPkIbJaASSYNiTN7T/AESqzEsjNMnMcxeYNyZniSrgYfLpe2v9dyVq4YHW9/39KFYy3kEaWGGuad+hBt7aKdRjRB0I0G93Gw8U86iQ0Og3m8QPB29LVKQIk68RqOQPNXsoryWyr2/lysALC/8Ai5rgWlpMQJ75nvVC+5uL77jdxAK0OP2WXAZHNhrA0gmJIJLQAb8u8KpxGzajRJYecAnLpAP6dUmULNEMqiK5TAIvvtu8Ff8AQzpE/BYhpeSaDjFVmoDXEdoA6Ea21CpqQjytHl+FLKd7SOZkRzul+N/A5Zl8n6RxtRjsJVew5qbqFQscNCDTdH9Ly+D4HpLWp0XU2vIYWuGX+NwRYbtVxUlJcMbujJWmbPB7cc2i1jHgDq2De0nsidDGgN43ppu1y+JFIEnUtzZTxM77xqspgzDGfa32CO1y6awxaOO9RNSfJsht3sw83I7OVoABtHZkxvEdyhUxeHcLNOonsgDMReSLarKseOG7joeJtcf8KbavM6qvbxL93I22BrsNnksygDJlgy4m0gWEkXKsaTaTs2WoIDh2XHeQLzpNneCwVLHZSPUxeYIuUb/KOJmTPHhuQPTv4GrVL5Po1PHFuVz5LIjsiJ1uL6QPRFdtcXDQJBEy6w46TYAhfNn41pdY1IGmYzfWcosLpqltJhs41BvEGcxGgcSBGm5D7Zh+7R9C/wAmxgJg5Wj5jIBAyzl3n5heFBu3qbxma5uWdS60XvpqfDVYWnjGTJqVX2gMNgJJveZFp0BlDx1eg67Q6S45tzSDJ0m37oq9uW9Vxao3bdq1H9lgY0n+QdniYA3CD+wrLZ9Ux/qVA49wBM6H/jkvmdDGU2nsh1xBMnNwJtCumbTa1jDPavLy8lwaSTBpg2i8eaGWFoKGoTN654jULgqiJ/d0r50/ahJJFSLXk1GyTaR2iiUdsQcnWO45pc4HwPcB4Ifbtl+6jZvHPneO8XsgYlliXcu8DkFkmbac15gl5cB2QQ3yLrT5aIuH6Sgm+/e4Cw4i/Pf/AMKvBIJamD4GdrGk4xO4hxtJB1E7ptPcqPEdFhiyH1S4EiQ6R8onK0cAncVtxrDLSwk7sjdOOuvihN2yy2YSJmJa0kGc2aLAmOeqtYH9AvUxurGtn4GjhKZAgkbhIk7rXuEjTp1KhkS0Nl0kgQpVNuUiHNAaJImAcpgRIOov7oLtuUjIc1xmT2ZDSTp2TwTVhkvgRLPB8bhTFHPDs7bGJ3RxEapcYA1nWfmO7WSBwLjfRPu23h25Q3D0zEmHEkC8yBe5j11Xq/SNkBrKYABOgYBB0mBdN2NLiIjfFttyX9lW/ZkSQc4zObbQ5YuL6X1Q24KQ4i2U3BIkN4gDXVWDduEzJGUD5coM6Wb3D2VbiMaw6MLgBYvIkd2WPJMjGf0JnPHd2LUnNJjMOBNxB5qRYyLzMa891juUxjWgQ2nTOplzcxM7p5KGJxbXfxj/ANQTl42EzvNpTVD8CXNfZPD5MpkTYRe1zJOnJRxLGku8QABwPDu3IdKuxou3XSDaeJE80QbTcBYNnc6O1rOpPqEDxc2g1mVUwfVsBuBI3Oab91oG9CIBvB46xbl5otTHuO5sl0k6mUN2KJ3AafL2Y8ArWNokslgn4ZouGNbbQAb95O4zuUhw3EW7/I7lL4shuUcZdoZtx18EHPy5/wDaPZQDnYvisDSFN7src2U/x5TJJ3+C8jYyt2HwG/I4aTFt2aY8F5Zs0aZt00rT5EsK/sM+1vsjh6Tw7xkb9o9gjNqDSExPgXOHLGmuRQ6EmxyO3mq3opYmGnT2UwdPVAF1JszpZV5AvCw4fcftgpj8ILWlMspk7jCp5UGsDOuH7Ck0aqYpHePVSp0vOZ1Q+YL24AD9uuu1/fdMGle8+a7kbb8qeZFe1sBTYdAb7yigGLjTVMU6bY+aEd2zJvmVPOglpGhFrpOk+ELtQgD5ecawrOjs4z8x4coUsRs3KOI4pfuVYyOidFG93h4BBNUE7/8AhFxtMiVU4mqRvT4alSM+TRNcjhreS62qIsYVYCTeVMSNXWT1kMbwqx5x5qJ/SlM+6V41kW4rxDZceK654jXw5pVtREaFdk8YQn/pRz+6hK8TClleMnmXHPQ5voiAAqWXsOZ9VwohAUJClk2EF4lE3LoIUL2CuJHYf9rvYryPjLMf9rvYriz5nybdMqiyqofI37R7IjUHD/K37R7IyGMOA3JWM0nJxhVdTKfpV+IS8mN/A/FNfIam0k6JkNPBAw9W6sg4SLrLOLRqhT+RcSNybw113EUTGqHhGGblK3DnChptLKmKdNpOiD1U703h6MFBKQSxg6mHB3Jd9Fo3Sn8TWhVmJrTKqOSRcsURzCEW7KvKBbEwFlcPVNlb0cVbwU3kUKLmjVBMQg4+oOCQwWJuSp7Rr2SZSHxiUG0SJPFZXajww9pX2KqdsKk6bU4FI8Qm4sklJIXmwxcGysG027mrpx0qnYigro+WSRyPBBsuG41vFS+Pp7yqPUwEIG6tZ2U9LE0T9oMtC8MXwKoqRKtaFLsqnnkwvbxSDNxBJTDaqrxZMUXyosjFeNMMaxlEp1EuRdFYE6DkwXCKGKrzCG1xXSbLxTkgWkTbKm54SxcuByPbwBwExdQFj/td7FcS+Jd2XfafZeWXMuTVhaoWwx7LftHsEVDww7Le4ewRQnxhwZ5Spk2OTLaiWCko8KZSztDLKt0Y1tLpJgJUgbq3hRa1DRaDGmNU3hMaARJCpcS8E2EJcuSJaSLQ5a2aNy3H0QRLgrNmIpO+Ug6L5g56c2ZtJzHCPLwP5WLLoWlcWbcXqCbqSPodSgx1rXhUWMoZSQOKW2ft0OiTBvqnRiGuFyNVglDJB8nQjOE1aZHC0wYlNYnDEDMDaAkxiGib7kSttNsR3odk38B7ofZPZuILW1TrBB8CHD3hQ2rizFRrQTkGZ8fxBMCfEqg2jtTJ8pMWzcw0hxHonxtoCnVc2JrhzXX0lzQB3dn1KZjxPdcgMmZbWo9lRjMcGta9xFzYTcgSCfAiFT7b2h1lKkb/AMo7kfGbLNs5Fhbxv/aTq0hBE6CAtCcb4MlZHF2IUCC2eaLU3RexPkkcSyDZFwNXLmcfpIHj+la9ycTFsakN4Fvb7r+RQq1OCSPqcR3TI90XYlTtvcfpt5pqo0EpaxzlLhGhSgocsSoYcmDzV9Spw2OSBhiJiE/VIkmVPBlb6KlmxJdlZ8PJTFDDQCTuj1RgQvOf7rVDTSf7jFPPFftIuaohdJXFuUElRjc22eLl2m64USF1hAKm1EUmRJUZXXFRKhGDxB7LvtPsvLmIPZd9p9l5Zs/Zp0/TIYY9lv2j2CKCl8P8rftHsjNRwfAufYQKaGHLocm2KHMCRJJjTeguN0MOXsyq+bJ8UTJUCV5RUbIjxKg129SDVHKlMYkeY5NUcU4b/dLgLoah2p9hKUo9DhxBO9Rq4ggICWxlTgmKMUVum32Axtbsk/sFBqbRJYxg/j6yZCtOj2V2IY1/yuDmnxa6FqKvQYUOuqkw3qq5aNbUYqGDukNI8Vh1Tip0dDBCTx7rMb0kxT7TYg5T3sYxp9Qs+cQ7ith0kHXVKrWNmK73Oy6NDswid57AWfqbDeRmbBCRCl2Mm23wyrc8ldZP9rtWg5pghcw5h3mE34ElvgWAafsz+E0UhghAOt0y0LfgdQRnyRbkP4fVMkpbDtgTxTAHZnmnbkZpJ2dAXCorxVWDtPSvEri4VNxNpImVxeC8Wqbi9hwnmuSuEBcI5qtxNrIV/ld9p9l5cr/K77T7LizZnyasCpMBQd2W/aPZFDkjRxTcrb7huPBEGLbx9CqjkVEljdjgK7mSnxbePoV74tvH0P4R+RC/ExsPHFdL0oMW3j6H8L3xbePofwp5UTwsc6xcY9KHFM4+h/C98Uzj6H8IXlTLWFjudclKfGM4+h/C78Wzj6H8Id6DWJjgcuykxjGfV6H8KXxrPq9D+FfkQSxDNR8BVznldxOOabT6FKnEN4+6vehscVIYp1C0gixGhW0q9OHVKQY/6KrTz62i6nPm5YA128fde+Ibx90rIoz5YyNx4RaU9smn1mWQXFrjG8tLrn/clKm2HQBwAHpCTe9p3+6EWt4+6TtQW2RF9QuPf/S7hqM3RKZaN/oURtZo3+6JUgo4b7Yy2w3qbI0ulhXbx91OjiGyL+hT1mRb06LlmgCmEm3Gs+r0P4Rm45n1eh/Cvymd4EMhqkaaE3G0/q9HfhS+Pp/V6O/Cnk/IPiRNjFKoy6C3H0/q9Hfhddjqf1ejvwp5PyTxk8q8WKAx1P6vR34UX46n9Xo78KeQniJ5QokKBx1P6vQ/hQ+MZ9Xofwq8haxIliB2HfafZeQcRjWZXX/idx4dy4lZJWw4xo//2Q=="/>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2064" name="Picture 16" descr="http://myhero.com/images/guest/g204217/hero48657/g204217_u54119_42752449_phelps416.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01902" y="2139462"/>
            <a:ext cx="2958592" cy="2133600"/>
          </a:xfrm>
          <a:prstGeom prst="rect">
            <a:avLst/>
          </a:prstGeom>
          <a:noFill/>
          <a:extLst>
            <a:ext uri="{909E8E84-426E-40DD-AFC4-6F175D3DCCD1}">
              <a14:hiddenFill xmlns:a14="http://schemas.microsoft.com/office/drawing/2010/main">
                <a:solidFill>
                  <a:srgbClr val="FFFFFF"/>
                </a:solidFill>
              </a14:hiddenFill>
            </a:ext>
          </a:extLst>
        </p:spPr>
      </p:pic>
      <p:sp>
        <p:nvSpPr>
          <p:cNvPr id="13" name="AutoShape 18" descr="data:image/jpeg;base64,/9j/4AAQSkZJRgABAQAAAQABAAD/2wCEAAkGBhQSDxQUEBQVFRUWFBQVFRQVGBQUFhUVFBUYFRUWFxQXHCYeGBojGhQUHy8gIycpLCwsFh4xNTAqNSYtLCkBCQoKDgwOGg8PGiklHiQqLCwqLCwsLCwsLCw0LCwpKSwsLCksLCwsKiwsLCwsKSwsLCwsLCwsLCksLCwsKikpLP/AABEIAOEA4AMBIgACEQEDEQH/xAAcAAABBQEBAQAAAAAAAAAAAAAAAQIDBAYFBwj/xABOEAABAwIDBAUIBwQGBwkAAAABAAIRAwQSITEFBkFREyJhcZEHMkJSdYGhsxQWI1WUwdKSsdHwFUNiguHxMzREcoOioyQlNUVTZHN0k//EABsBAAIDAQEBAAAAAAAAAAAAAAABAgMFBAYH/8QANBEAAgECBAQEBQIGAwAAAAAAAAECAxEEEiExEzJBUQUicZEVUmGh4SPRM4GxwfDxBhRi/9oADAMBAAIRAxEAPwDubN2PUu6l5UqX1+zDf3dJrKVy5jGsp1IaA2DEAq/9ST947U/Fu/SpdztL32nf/NWhC7IQi4rQzqlSam0mZn6kn7x2p+Ld+lH1JP3jtT8W79K0yFLhx7EOLPuZn6kn7x2p+Ld+lH1JP3jtT8W79K0qE+HHsHFn3Mz9SnfeO1Pxbv0o+pR+8dqfi3fpWlQjhx7BxZ9zMncp33jtT8W79KT6lu+8dp/i3fpWnSFPhw7BxZ9zB7w7Gdb0wRtDaRc45A3boganzVkLjaNw3S/v/wATUWg8ot69tyJ8wNDW9/nOPxHgsbs6i+6uG02auMd3MrIxMnxGo6I28LBcNOWrNpulsG7u2Pe7aN80DJv/AGmoBMak8la2fujdu61Tal4RijDTuahy0yeePuTd495mWdsLK0IdUw4aj28J1HerW5m0nHo6TywlwLmublkPOaQfSCrztzjFPtc0/wDoNYaVeVutl1tbf/PU6o3IP3jtT8W79KX6jH7x2p+Ld+laaE4LYyR7HlOJPuZj6jH7x2p+Ld+lH1GP3jtT8W79K06VLJHsHEn3Mv8AUY/eO1Pxbv0o+op+8dqfi3fpWoQjJHsPiT7mY+op+8dqfi3fpR9RT947U/Fu/StQhGSPYOJLuZf6in7x2p+Ld+lJ9RT947U/Fu/StShGSPYXEn3Mt9RT947U/Fu/Sj6jH7x2p+Ld+lahCMkewuJPuZf6jn7x2p+Ld+lc/amxalpUs6lO+v34r+0pOZVuXPY5lSpDgWwJkBbcrOb6aWXtOw+aUpwiovQlTqSckmxu52l77Tv/AJq0QCz+5gyvfad/81aOFKm/KiFRedjYSQnJIVhCw0hEJ0IwouOw2EJxakhAWEUF5ULabnASWtJA5wJViFBfUMdJ7RliY4eIIQNLXU8k3r2o24OIkEOhwhcvY+02WwqGlnWLMLOOHFqe+Fj7i3cxzmuJlpIIk8DBV/YTPOPKFh1pauR7nwzAKVWNOWz/ANnq+5+7Nrc7PqVa1I9KzETVxEOxAYuqQdNFW23ufc2VGlXpOFVzC2qQJD2tHnZekIMEiF0N2tuUKOyHNdUbjLziZIxwXgHq66LeW15RrPbWp1abqYpObGITLiCZHDIKmnadnfUljHUoV5vK3DM9126X+tzO7ub60bqmDIY/KWOI+HMLRMcCJGi8VpVWUr3EWNezpXdUQW4S4j/JeyWbmljSzzSBHctbDVZVF5tzI8d8KhgpxlSvll9n1RYhCEsLpPPWERCWEQgLCQhLCVArDYQnIQFhqQp0JqYrCLOb6aWXtOw+atIVnN9NLL2nYfNUZ8rHT50JuXpe+07/AOatGs7uXpe+07/5q0SVPlQ6i8zBCEKwihYQkSpE0EJISoQFhIXE3w2sbazqPb58YWf7zsh4aruwsd5UrR7rIPptLujeHuaMzgggmOyZVdRyUHl3OzAwpSxEFW5bq/oeHV2FxJOZJJJPM6lSbPrFkiP8Vfp16T8wR78ipadFvADvXnp1d1JH1OjgbTVSlNfyBlUngpYnXwQ3shOAXIk76I3Yx01dx1IYTIyXrm4u0+ltoOrDHu1C8iC3nk0uw2o6mfSbI9x/xWtg5qM0jzv/ACXCqtgZO2sdV/f7HooKcEkIWyfJh6E2UsoAVIhCQAhCRMVhU0pUIIjVnN9NLL2nYfNWjhZ3fTSy9p2HzVGfKyVNeZCbl6XvtO/+atEs7uXpe+07/wCatEinyoc+ZghCFYRBEpEJDFlEpEqRIWUHPIpFFdXLadNz3kBrQSScoASA8Z8ru69lQOO3JZXeZNFglhHFxHoe5eXsq1GaEhaXePbr7u6qPHpOMH+yMh8FzAxjD13SfGFw1HFvY1KUqkUnmdyk2tWBxAuldCjt+qyBVZPboU1tcuP2YgesVKa0ZE4j+5UShGW6O+hj8TQd6dRr+nszpWe3KT+OE8it75NrTHd4w4QxpMcTiy8F5TV2a1xkZBSbH29cWNdr6TyCOBzBHIjkoU6ShJNexsT8fqV8POhVSTkrZl/dft7H1UiFk9xt/wCntFhAaWVWgF7eHeDyWsWtGSkro8VUpSpyyyBNTkikVWESyhEJisCEJUCEhCWEIFYSFnN9dLL2nYfNWkWc3282y9qWHzVCfKxw5kM3L0vfad/81aJZ3cvS99p3/wA1aNOnyoc15mCSEqQlTIiQkTkiBiICEoQMULyPys70uqVPolEwxudVw4n1e4L03b+1Bb21SqfRaSO08B4r54uarqr3OeZxOLndpJlc9aVlY6KMLu5SwEjDSEDi7mozZtZm4yVefUgQ1UqtDjqVxXO6xG64JyGXOFapUwBlAHPUlVmWjinVgWCCZPLgE7ARV7zPOY4QNVMypTqkTkYiCPzUIrO9UnuACkpOceY7xI+BUrCueqeRrdqrSc+4xN6NwLAJ60g6r1eV4luTv7Us2ilUY19ImZbIcJ1j+C9ls71tVjXsMtcAR3FdVOUUrJnLWzyd2tv6FhCRKrTnFQhKgQIhCVMBEQlhCCNhFm99vNsvalh81aVZrfbzbL2pYfNUJ8rHDmQzcvS99p3/AM1aNZvcs5XvtO/+atHKlT5UKb8zFSJJQpiFSJUuFAWGpQFR2ptyjbCazonSAT+5S7N2rTuGY6LsQ8CO8cErokoswXle2vFOnbt1ccbu4afH9y8qqvjRafygbX6W/qkEFrYY056N1+MrI1H8SuCrK8jvoxtEDVHpT7kU7gEw1pPOSoS1ztAYUNW6wCAIPNVJF1y3f34piG+cfgqNnUnzs88hqSVTzJk5ldbdd7RcNx/FSflV0JeaRpNj7n3FcAhoY3m8/kFqLLyYyPtK3ua3+JXX2btAZAaLu2lxKy516nc2IYelba5itqeTV7GF1B/SQJwEYXHuOhK7fkqbjY9xqOOA4OjOjfdwK07Xri7rbEfQ2rdPaPsazGP7Okkh38feuzB1eJK0jixtLh03KGnRm2ShLCFr3MOwJUJUXCwIQhO4WBKkQgVgWb3382y9qWHzVpFm99/Nsvalh81RnyscVqiLcvS99p3/AM1aJZ3czS99p3/zVolOnyornzMWEoCQJVJgiK7um02F7tAsxt3et1Gg6pkcgKbW6EniXfkFzPK/XrttqXQA4S89IR2CWg9ixl5fOr2lF7abi1gLXkYopvBJJ5EEceC461SSllR24enCXMRXO3bqqHCpVcQ7MtJ6vuHBbXydUH0bWtVqOaQ8wxgMnKRJ5LIbr7AN2S57i2mDGWpPIclsNmbNpW5cKcwdSTOi5J4iNO9tzZng4VLJaHL2lulQeCQCw82n8jksltLcpzZLKgPeIPiFu9pXgEwuHb0ql1XFGjqdTwa3iSsqFarOdoM7KtGhCF5oxtjuZd13OFBpfhicJECdMzC7ezvIpfVTNd1OkOMnG7wH8V7ZsTYrLWiKdMdrncXO4kroL0MKVl5tzzM6t28ux5zsTyKW9B9Oo6rUe9jg7RoYSOBbGidvl5I6dwTWsyKNbUt0pvPu809oXokolWZVaxWpO9zwqiK9s8U7ljqbxz0cBxa7QjuWw2VeYgIW42nsqlcMwV2B41E6g8wdQVitobGFnWAaSaT82E5kEatJWXicNZZlsa+DxXmyyOu8vDciFY2Xeub5w7+0KraXONsclZaIWZGThK6NiUYzjaS3NMHSEKtY1sVMdmXgrEr00JZoprqeRqQyScX0FQklEqZWLKEkolADkJJSSmAqzm+/m2XtSw+aVoVnd9vNsvalh80qMuVhHcj3M0vfad/81aJZ3czS99p3/wA1aIKynyoqnzMUJyYEoTYREqUw4Q4AjkRIUNaxY6k6nhAY5paQAAIIgqcpspEzyO1sq2z6r7epODETSqei9ru3mOIXVfdsa0yc+S3W1dmMuKRp1BkdCNWngQeaxo8mdTEQbmWcDh6/74KyMVgpSd4G3hPEIxVqhwahdWeKdEYnu0HLtPIL0fdjdtlpSgZvdm9/Enl3BLu7utStGnowS4+dUdm4/wAB2Bdgq/CYRUFd7nLjMZLEP6BKJSJCu44BcSTEmyhAXFlVdp7NZcUjTqDI6EatI0IPAqyhJq+jGm0eeU6NS3rupOdiwkEH1mnQwu4/blCm0dNUYw8ic/AZrJeVbbL6V0xtKWudS6zuzEYj4rz4Oc4yZJPE5rGq4VZ32PSYas501fc972FvLb1XFlKq1x1A0J7gdV3l85Wpexwc3Iggg8iNF77sTaHTW1OpxcwE98Z/FaGG0jl7Gdj6OWWddTopZUYKWV0mYPlEpicEALKEiVAhFnd9fNsvalh81aRZzfbzbL2pYfNKjLYcdyLc05XvtO/+atGvMrDatSnXvgxxA/pG9Mf8VdD6yVvW+AXE/EqVN5GnoVzj5mbyUY15+d4K/rn4Jj9uVjrUcoPxej2f2/cjlZ6HjTZXnDtovOtR3iUw3rvXd+0VX8Xp/KyVmekl45hN+ks9YeIXmjrlx1c7xKhd3nxUfi8ekfuOzPUxeM9ZviE114z1h4heXNd2nxTX1SOPxUX4svl+/wCCR6j9OZ67fEIN6z12+IXlfTOU3SqPxf8A8ff8AemfTWeu3xCcL1nrt8QvMQ/tSisAj4u/k+/4GkenfTGes3xCPpbPWb4heXvrjgpbRhe9rGkS4gCTlmYHxITj4s5Oyh9/wAvlgsw91s+mMbyXU4b1idHNAAzJ1VHZ3kxuug6aux9MAT0TG9LXd3UwQG/3iI5L13YG7dO3aDGKpxqHXPUN9Ud3vXcAWhZy1krM7KWInTjlR88FluOq6nUDgcw55Dx2OGFsH3LQbI3z+j0xTpsAYNA4udr2kyvT9vboW14Wm4py5pEPaSxxHqlwzLezwhPtN07SkOpb0h2lgcfF0lWxajsiupOdTmkzPbpbzNvKjqZAa4NxAgyCAQDke8LR1bUt105q5S2dSa7E2mxroIxBrQYOokCYyCsEIzsqynFDhzCMY5hcfevdJ5Bq2jnA6upAmD2s5H+z4cj5468qcXP/AGnLkq47hO0osg7o9bxjmEdKOY8V5Eb5/F7/ANoqJ91U9d/7RVXxSHysg2z2LphzHis7vm8EWWY/8UsPmrzl15V9d/7RTbW6e68sQ9ziPp9pkSSP9KFZHHRqPKluEZeZKxcxgXN97QvPmlSiqoCB9KvpH/mF580qd1IQsHEr9WXqSluxuOeJSY05tKEj2DmuawDS9K3vSupCJTZaNSEZR6AGpj0pLfWSgsjNwTyvsLQjBPNKQU4tZ6yc0t5ocRleCnNqe9SimISYQgCOeaQP5KUMHNOFIcCgRDiJWu8n2zcVcvOlJoP/ABKgOEf3WBx73jkspV6jZPgNTJiAOa9F3K2Q+3okudiq1T0lRhgNaYADGO/sgAZ6mdFseGU1d1H00Q0jYsTwuJtnem3tKJq3D8AGWE+eXa4Q3Un4LyDenyyV7gllvNClpkftHDtePN7m+JWvfsXqJ70ClXhHk/8AKHUtnYXkvpEy5hMlpPpMJ48xxXuNjfMrU21KTg5jhII/nI9iBWJkISPeACTkACSeQGqBGRuvKTRpXdShVpvAY/D0jSHDQSS3IjXhOi4e+uz6VRgvLRzXsc4Nq4eDjo4j0STAIPEg8SvPrm/NW6rVCD9pUe+eUkmPiu5ujcxd9C8/ZXbTQeOAeQTSdHMOAH94qmvSVWnYbWtigXJherFzbFjnNdq1xae8GCq5przdjnbAVE21dN5Y/wD37T5oS9Gi2pRd2J/9/afNCvw6/Vj6hF6otilNzfZx/wB4Xg/6vJTdHkInSQefYoHPAub3mNoXndnUMSFO5+gkZHFHGNP8VDE/xZX7kmrsiwEa68vzCaWw2Tz96c98OiDIxHw0McMkGnEEZySf4KkViAGRxGce5QusyXEkiI9/+auU6cagnWTwmM+9IXtmY1zIHLTPkexSU2gypnNFm8kAdp7wpm2PPjor7QMIcOqYM8sPJJUYYkTrMRoOBhT4shcOKKFSyiOt/PemOpVGHmuk9o1JHWAIGk58uGibXqjWNchnyRxJdSWRFRt08RiGWenZzTvpQOvxVuJzPccuxR1bUTGEyfgno1qhZRKLm89eCnwDkqhsoiOGR4GNUVMQyGY58iO1LKugep2djWzX3DcWjIeBzLSInskg+4L0DZ1xovM93bp30gh3qnPnmCt1s+5W3g1lpfzCL8xiPL804rN3oltZvva5h/c74LyYuXuHlmsOl2W2oBJoVmuP+5UBpn/mNNeE4l0pnWW6V2REOK9a8kO8tV1yKFMyHAvqNObWtaM39jpwDtnPmPGw5e++Q3dvobN108de4MM7KTDA/adJ7g1NgengHiVBtCybWo1KTy4NqMcwlpwuAcIMEaHNTYkspET533n2XV2fdOpV88XXp1ogVWkwXRwcPSHA9hC5rttGjWY4OnCWPbEecx0/wXu+/m6TNoWbqRgVGy+i8+jUA0J9V2h754BeY7i+R2q+o2ttFvRUmmRRJ+0qEcHR5jefE9mqG9LD+p29+Nlllw6q3zapxdxIBPjqsxjzW1352iDVfR5MY8dhzEeAWPdTGkz2hYFdWqOxRVhZ6ELXSkoT9LspH+32nzQpmUzEiIn9yYz/AFux9oWk/wD6hLD/AMWPqQitUTUKRN5fwQIvryZE/wBYToFYqUxIyaTHVLTmIdmTHYeKo12Tc3sOg/T7w6Z/6YjI8iJHeB2Jj3OaMw2SY110z7I07c1HFJurJfUJaPYu3NUY3S0+bnnnpmOyCoaFQ9GCZBgmZy0Ed6r0LmSA4RjJkkGIMOEeK6jMLhMS0HC7MtkAHVvMROQ4D386jYad2Q1KZFNkGZMnTLqyR+/VR2J6obHmvPWjnw7ZifepLupFXqYQDhdDubi4HrDUTPj3hW9oUsIGAS7PITqCCOOhxOkwpxiSy7lSsWT1T/Z4Rm7M5a5EeCAwx1POzDQfOyyE/FD6OT4e04cznq5sYmj+8QnWNyGsqEEYnMhnPEcYBMcJd4wnsxrR6kN3TcBieRMiA2MiHGRnpp8e1RUrPqToMQg5Tn7/AOZVq2qs6uR62ZGsF46wj9uO8cU1rQWmIBlxE8hJMgellkU3ZMSd0Ne104XQHHNmYzGmfgVLcyHS6Os2BhM5jSRGXNVH43NEgDDHWyBLhJBzzAI4dmila+MMEwDMwM5AOZ0yOY7Co3GpdSo3aA80nUjhOX8hc+4vyHgHIEd3xXYt7PIAkQagGhMkiPhMrm39pJBEmTIOoBJJ62XMfFdEHCxS7smt9q4XtJyjjwiMK1mytsteA5pBGnvGRC8+uWAENbqc8WuZjEe4fkuTT2rVtqrjTcM5xNObSRxj8wtDDyy6dyUFfQ97bUZXpPpVmh9N7cLmGRiGuoII0Giy175GbCpnSfcUTyDm1Wj3PGL/AJlS3V3k6Six05kQ4cnDzh4rRt3iAOeQGHPWQ92D3Qc1dKpkOpNdTKnyAuLvs71pbOYdSc10dkPIlexbMosp0abKeTGMaxo0gNGED4Lj21+DodDHvCuC6w9f0T5/YdA/uOh8eaOLctynXDkocqrayVleQCMwRI7jmE84spaLlBWqqEXoIMEGCRlnmNf4LM737yihRMOAe4FrO8+l3D+ChOqkrhltqzE71XLqt1Vqtybj6PFlGFowg+IcVzra5BMRpHeA7QnhxGqr0HOcQ0iRJAOkkiOOX+ansXMpGqKgM9ZozyygZiOYJzWU3mbbOWeruizUYXAt0EF0DgQQM+fFVqTz9MsZH+3WZ/6oUdetGYzaC4cCcJkaxnnPgmWJJurAnMHaFqGmc8qon8tVLD61I+pCO9i06sBd3/WH+u3own/5S4EdvVOnam5uYXFrpBl2LLDrAwiC3nPYobpjfpd/Mz9PuwSDwNUt09bPLvV8EuAAiABOjiQ0Rqdco1CeJX6kvUGndlMWktBzxSDqCGtbOQOuYdPu5q0Kk4TkcndTPSSHQe2TGmqrgufVc5nmiIk9ZwGpw8YGLPtVurRgw3TCIEEtzcJBM5Z/zoqsulyHUjq2ZxjHABa4EgiDgAcHZ6Tn7/BT1yRJ1bk3EQYIjFHAZiD7k2vXAfAgaCBwLDnE56g+5yo16sdHM+qfGWH8vcmrBexJQqvqEy0NdxGmLiBlqZmRxgpKb6byMMtz0ByBBkYTxETl/mreDBVbLcBAE4gQMYBkaQTJHMJb1oa7QNJZkWEkSCDILjnDh8I4hKSW5Le7ZTsr0ue/qunC4QecEteeYOvLwCvU64AJDYLC5haNSXODIkZgAgmZ5qk9sva4HC7C7uImC3TKC4n3jsCmdTcK1Z0sh2FwxB2FrfTxiInMzlnn2puCtcknbQA1z5pNpl0kFpz6vVZ4Q5rtZyOnNo2RVDS15a0tJLQXtE4i0HqgyCCAOXwUlE1HVg9jtQ8Q7IQQZEN46CAOWcqCjQHSODAJex+vJtM4ZPLFhCirWHKz2J2VIOslsRHExLSB2iT/AJKq2ybI6xPnkdUjINEZTJ7Co7O3c3rGAQ5nVMEyXTHaIa4e7tV60nE3rkENDWQQMyTMyZ0Az4FuqajbQgrnNuaUiWtLyCGkSJLBm73wDr+a5e0NjNe1zmh0tA6oEk9aNBnkOU+aF2TTwzUbA9YEZSMg5vv15HsKl6QSAGkFwOICGjCHOicsjlHd2wpwrOFrE0nc4uydlvoslkkHz5yGQdLx26CO0cpPXqXh6J08WgfskO/MKzWqNcA5hDTTxHSOE5wYEk69hVUWJc57GtIGAlpJEQQSCHExB6s9p0Eqc6spoJXOzbbzAMc3OYDgRyjWeYIGWpg81pLfbrWE4nS1wc9vHKAX0yD2GYPCcsl51a1cg4wCWxBAaAWiTGXGDI5lXryoMMYg0mSCQSIORBjSCoqq1oTjVaRzrTfbaDy5tN+AiqYDw0BrH5hvW80hpEDPU6mE3eS52i5/Ri6qOb0TXYMXQk8HgNBAdBiM8w5uWqf9GLH4oGIGTocTgGlhxaEaHLkrtKt1SXE+i3MHzH6ieIBFM8uqrniLO8UPjO5P5Md5DRsa3Sz0bKmTzOEOdq2eeYy1XO25tg3Ly95OZIDWmcNMHj2zr2xylUqlN7XYXNOAaAFww4j1hhGWbic+1Xb6m0Q5nJrXd4AGKBw0yz/hCpVz6inVurBsqqeEuBwy109UziBMaDzQTyJU/wBIBpup1mHpWkkFwdIHIx28VWc2C7EGzhxS3RzXGTAGoP7oVitUDzMgPa2TGhAEGO2NeeEdqoauU3JvoYgN1c2ROgLcMteOY/I8IVDZjS28sWkZf0haweEiqJCkpV2jqtLjB0MhuXKeYzIB4qW0BN1YEwI2hagjLMmq3MeB8VdQdqq+th5k5Iku65Fe/DIn6dezIBxTVMDPTjn2qa/6OmxjWkgua0kA5y4CQ48hmuXtW9FK+vA9tTO+unQKdUgtNUwQQ2M4VS82wHvacNTLU9FW0GnoqyvTm5uye/YJN6qxonFvosxENnJxAIESPgorV5e14zmC4TlLX+jnpw8FzqW3mNcMqmEtwn7Gt8OorlDeCiHgHpi1rRB6GvmddMHP9yojTqLy5Xb0Ek30HXLsNKSx2KBE6mTDzp1jr+45hQ9M1wHVMgdY5kHMYS5pzHuTdobepOIcOlJzBBpXEEZmc2dsQl/p6gdGPza0ENo1hpIzinnEzPYk6c9sr9gcdSxRMAkuJDSOpriBzIknq6a9ynuX9TBiaYMMwnUOzDn+tll3g6KhtDbtJ3WZja4CCOgrw6OfUhVrja9J4bLagiP6mvyM+jrKShU2yv2FldrHbp0mnzeqCWxicSdBMHtPCMs0XZAqYBJyMunED6QiPz/wXBttssOIPFYOkFjhSqkduWCdAE+ht1vSknpMznFGsMjrEMkRkp8OfWL9hq/Y6j6mE03DNoAaQJkOMy4kazIUG17bqsqUiQC2m05tBBa1oOQzg4Z018Fy2bwYS4AVQJj/AEVWHNmQYwfDtKX+nRlLakcT0VbnPFnYEuHU+Vk3qrNHTtL50EAhpYS7F1ZGHKJnMQTkOaS3YMUlwAxAiDmSSJGevnTl3rj3e1W1Hg4XtJmXdFWgS6ZwhmkQICr21+Gv6wqecf6utGWhAwzzUlRnZ6MhJM7t2akOaDLKckzEgPOEZcczmQmNokljsWUaZTIcTkeHAeKguduMMkCp12Brvsq4gyDPmdgXOG08L2x0jmhpBPRVtTr6Os5qPAm+j9ixLS73Oya+VQBsNeQHakkM9HLscTH8FYtG4vs3nIBmEx5wgGIEcOPNcj+lmy4HpcLh/wCjWkGc/Ry1J9yuWO2KLAJ6QuGYPQ3EGBpkznmiNKp8rIK/XYmtjRe2etLXF3DEQdQZyyzOWeqlbZF9MiASzEMRxZgiQMtea511tKjLX0+nxZYwaVbN3MHBxVqhvDTlxHTNHojoqzog9UE4M4T4VTNez9gjFxdiF1aBkJnDmdJbpEcfyCKV0S4TLgCZBMjDkYg8M/iq9xtGmWgDpfPzHQ1h1Y18zX+Kjt7+kKlQkVMJZDfsqxznL0MskcKdnoyOWTep1q95JxO4MgGdI0nsUFO8Y49cECACCZMgQZAHaRpoexc9u0GE9bpAMhPRVjkMtMH8wkuryl0jjSFXDOQdRrEgaRiwSfBRjRmuj9hqMjtU7agQ3Mw0ENy4nOMtW4sRy9YptrRgtFVxEFzmkDEYdExOujT7iuVU2owF2BtQAty+yrDrcxDchl8Vbo7cp9HDhUxBpDX9DXMcMJ6nFWcKdtncHF5thzaQdUgA4ZLoaRlA4TqcyAO1PtK7De2OCc76zMnielEx46Lm0r9od/WDOZ6GvOkepxVvZVw19/Zim1+V/bOA6Os3C0VRJlzYjvKnQpTVRXT3CMXdaH0ghCFtnSCEIQAIQhAAhCEACEIQAIQhAAhCEACEIQAIQhAAhCEACEIQAIQhAAhCEACEIQB//9k="/>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 name="AutoShape 20" descr="data:image/jpeg;base64,/9j/4AAQSkZJRgABAQAAAQABAAD/2wCEAAkGBhQSDxQUEBQVFRUWFBQVFRQVGBQUFhUVFBUYFRUWFxQXHCYeGBojGhQUHy8gIycpLCwsFh4xNTAqNSYtLCkBCQoKDgwOGg8PGiklHiQqLCwqLCwsLCwsLCw0LCwpKSwsLCksLCwsKiwsLCwsKSwsLCwsLCwsLCksLCwsKikpLP/AABEIAOEA4AMBIgACEQEDEQH/xAAcAAABBQEBAQAAAAAAAAAAAAAAAQIDBAYFBwj/xABOEAABAwIDBAUIBwQGBwkAAAABAAIRAwQSITEFBkFREyJhcZEHMkJSdYGhsxQWI1WUwdKSsdHwFUNiguHxMzREcoOioyQlNUVTZHN0k//EABsBAAIDAQEBAAAAAAAAAAAAAAABAgMFBAYH/8QANBEAAgECBAQEBQIGAwAAAAAAAAECAxEEEiExEzJBUQUicZEVUmGh4SPRM4GxwfDxBhRi/9oADAMBAAIRAxEAPwDubN2PUu6l5UqX1+zDf3dJrKVy5jGsp1IaA2DEAq/9ST947U/Fu/SpdztL32nf/NWhC7IQi4rQzqlSam0mZn6kn7x2p+Ld+lH1JP3jtT8W79K0yFLhx7EOLPuZn6kn7x2p+Ld+lH1JP3jtT8W79K0qE+HHsHFn3Mz9SnfeO1Pxbv0o+pR+8dqfi3fpWlQjhx7BxZ9zMncp33jtT8W79KT6lu+8dp/i3fpWnSFPhw7BxZ9zB7w7Gdb0wRtDaRc45A3boganzVkLjaNw3S/v/wATUWg8ot69tyJ8wNDW9/nOPxHgsbs6i+6uG02auMd3MrIxMnxGo6I28LBcNOWrNpulsG7u2Pe7aN80DJv/AGmoBMak8la2fujdu61Tal4RijDTuahy0yeePuTd495mWdsLK0IdUw4aj28J1HerW5m0nHo6TywlwLmublkPOaQfSCrztzjFPtc0/wDoNYaVeVutl1tbf/PU6o3IP3jtT8W79KX6jH7x2p+Ld+laaE4LYyR7HlOJPuZj6jH7x2p+Ld+lH1GP3jtT8W79K06VLJHsHEn3Mv8AUY/eO1Pxbv0o+op+8dqfi3fpWoQjJHsPiT7mY+op+8dqfi3fpR9RT947U/Fu/StQhGSPYOJLuZf6in7x2p+Ld+lJ9RT947U/Fu/StShGSPYXEn3Mt9RT947U/Fu/Sj6jH7x2p+Ld+lahCMkewuJPuZf6jn7x2p+Ld+lc/amxalpUs6lO+v34r+0pOZVuXPY5lSpDgWwJkBbcrOb6aWXtOw+aUpwiovQlTqSckmxu52l77Tv/AJq0QCz+5gyvfad/81aOFKm/KiFRedjYSQnJIVhCw0hEJ0IwouOw2EJxakhAWEUF5ULabnASWtJA5wJViFBfUMdJ7RliY4eIIQNLXU8k3r2o24OIkEOhwhcvY+02WwqGlnWLMLOOHFqe+Fj7i3cxzmuJlpIIk8DBV/YTPOPKFh1pauR7nwzAKVWNOWz/ANnq+5+7Nrc7PqVa1I9KzETVxEOxAYuqQdNFW23ufc2VGlXpOFVzC2qQJD2tHnZekIMEiF0N2tuUKOyHNdUbjLziZIxwXgHq66LeW15RrPbWp1abqYpObGITLiCZHDIKmnadnfUljHUoV5vK3DM9126X+tzO7ub60bqmDIY/KWOI+HMLRMcCJGi8VpVWUr3EWNezpXdUQW4S4j/JeyWbmljSzzSBHctbDVZVF5tzI8d8KhgpxlSvll9n1RYhCEsLpPPWERCWEQgLCQhLCVArDYQnIQFhqQp0JqYrCLOb6aWXtOw+atIVnN9NLL2nYfNUZ8rHT50JuXpe+07/AOatGs7uXpe+07/5q0SVPlQ6i8zBCEKwihYQkSpE0EJISoQFhIXE3w2sbazqPb58YWf7zsh4aruwsd5UrR7rIPptLujeHuaMzgggmOyZVdRyUHl3OzAwpSxEFW5bq/oeHV2FxJOZJJJPM6lSbPrFkiP8Vfp16T8wR78ipadFvADvXnp1d1JH1OjgbTVSlNfyBlUngpYnXwQ3shOAXIk76I3Yx01dx1IYTIyXrm4u0+ltoOrDHu1C8iC3nk0uw2o6mfSbI9x/xWtg5qM0jzv/ACXCqtgZO2sdV/f7HooKcEkIWyfJh6E2UsoAVIhCQAhCRMVhU0pUIIjVnN9NLL2nYfNWjhZ3fTSy9p2HzVGfKyVNeZCbl6XvtO/+atEs7uXpe+07/wCatEinyoc+ZghCFYRBEpEJDFlEpEqRIWUHPIpFFdXLadNz3kBrQSScoASA8Z8ru69lQOO3JZXeZNFglhHFxHoe5eXsq1GaEhaXePbr7u6qPHpOMH+yMh8FzAxjD13SfGFw1HFvY1KUqkUnmdyk2tWBxAuldCjt+qyBVZPboU1tcuP2YgesVKa0ZE4j+5UShGW6O+hj8TQd6dRr+nszpWe3KT+OE8it75NrTHd4w4QxpMcTiy8F5TV2a1xkZBSbH29cWNdr6TyCOBzBHIjkoU6ShJNexsT8fqV8POhVSTkrZl/dft7H1UiFk9xt/wCntFhAaWVWgF7eHeDyWsWtGSkro8VUpSpyyyBNTkikVWESyhEJisCEJUCEhCWEIFYSFnN9dLL2nYfNWkWc3282y9qWHzVCfKxw5kM3L0vfad/81aJZ3cvS99p3/wA1aNOnyoc15mCSEqQlTIiQkTkiBiICEoQMULyPys70uqVPolEwxudVw4n1e4L03b+1Bb21SqfRaSO08B4r54uarqr3OeZxOLndpJlc9aVlY6KMLu5SwEjDSEDi7mozZtZm4yVefUgQ1UqtDjqVxXO6xG64JyGXOFapUwBlAHPUlVmWjinVgWCCZPLgE7ARV7zPOY4QNVMypTqkTkYiCPzUIrO9UnuACkpOceY7xI+BUrCueqeRrdqrSc+4xN6NwLAJ60g6r1eV4luTv7Us2ilUY19ImZbIcJ1j+C9ls71tVjXsMtcAR3FdVOUUrJnLWzyd2tv6FhCRKrTnFQhKgQIhCVMBEQlhCCNhFm99vNsvalh81aVZrfbzbL2pYfNUJ8rHDmQzcvS99p3/AM1aNZvcs5XvtO/+atHKlT5UKb8zFSJJQpiFSJUuFAWGpQFR2ptyjbCazonSAT+5S7N2rTuGY6LsQ8CO8cErokoswXle2vFOnbt1ccbu4afH9y8qqvjRafygbX6W/qkEFrYY056N1+MrI1H8SuCrK8jvoxtEDVHpT7kU7gEw1pPOSoS1ztAYUNW6wCAIPNVJF1y3f34piG+cfgqNnUnzs88hqSVTzJk5ldbdd7RcNx/FSflV0JeaRpNj7n3FcAhoY3m8/kFqLLyYyPtK3ua3+JXX2btAZAaLu2lxKy516nc2IYelba5itqeTV7GF1B/SQJwEYXHuOhK7fkqbjY9xqOOA4OjOjfdwK07Xri7rbEfQ2rdPaPsazGP7Okkh38feuzB1eJK0jixtLh03KGnRm2ShLCFr3MOwJUJUXCwIQhO4WBKkQgVgWb3382y9qWHzVpFm99/Nsvalh81RnyscVqiLcvS99p3/AM1aJZ3czS99p3/zVolOnyornzMWEoCQJVJgiK7um02F7tAsxt3et1Gg6pkcgKbW6EniXfkFzPK/XrttqXQA4S89IR2CWg9ixl5fOr2lF7abi1gLXkYopvBJJ5EEceC461SSllR24enCXMRXO3bqqHCpVcQ7MtJ6vuHBbXydUH0bWtVqOaQ8wxgMnKRJ5LIbr7AN2S57i2mDGWpPIclsNmbNpW5cKcwdSTOi5J4iNO9tzZng4VLJaHL2lulQeCQCw82n8jksltLcpzZLKgPeIPiFu9pXgEwuHb0ql1XFGjqdTwa3iSsqFarOdoM7KtGhCF5oxtjuZd13OFBpfhicJECdMzC7ezvIpfVTNd1OkOMnG7wH8V7ZsTYrLWiKdMdrncXO4kroL0MKVl5tzzM6t28ux5zsTyKW9B9Oo6rUe9jg7RoYSOBbGidvl5I6dwTWsyKNbUt0pvPu809oXokolWZVaxWpO9zwqiK9s8U7ljqbxz0cBxa7QjuWw2VeYgIW42nsqlcMwV2B41E6g8wdQVitobGFnWAaSaT82E5kEatJWXicNZZlsa+DxXmyyOu8vDciFY2Xeub5w7+0KraXONsclZaIWZGThK6NiUYzjaS3NMHSEKtY1sVMdmXgrEr00JZoprqeRqQyScX0FQklEqZWLKEkolADkJJSSmAqzm+/m2XtSw+aVoVnd9vNsvalh80qMuVhHcj3M0vfad/81aJZ3czS99p3/wA1aIKynyoqnzMUJyYEoTYREqUw4Q4AjkRIUNaxY6k6nhAY5paQAAIIgqcpspEzyO1sq2z6r7epODETSqei9ru3mOIXVfdsa0yc+S3W1dmMuKRp1BkdCNWngQeaxo8mdTEQbmWcDh6/74KyMVgpSd4G3hPEIxVqhwahdWeKdEYnu0HLtPIL0fdjdtlpSgZvdm9/Enl3BLu7utStGnowS4+dUdm4/wAB2Bdgq/CYRUFd7nLjMZLEP6BKJSJCu44BcSTEmyhAXFlVdp7NZcUjTqDI6EatI0IPAqyhJq+jGm0eeU6NS3rupOdiwkEH1mnQwu4/blCm0dNUYw8ic/AZrJeVbbL6V0xtKWudS6zuzEYj4rz4Oc4yZJPE5rGq4VZ32PSYas501fc972FvLb1XFlKq1x1A0J7gdV3l85Wpexwc3Iggg8iNF77sTaHTW1OpxcwE98Z/FaGG0jl7Gdj6OWWddTopZUYKWV0mYPlEpicEALKEiVAhFnd9fNsvalh81aRZzfbzbL2pYfNKjLYcdyLc05XvtO/+atGvMrDatSnXvgxxA/pG9Mf8VdD6yVvW+AXE/EqVN5GnoVzj5mbyUY15+d4K/rn4Jj9uVjrUcoPxej2f2/cjlZ6HjTZXnDtovOtR3iUw3rvXd+0VX8Xp/KyVmekl45hN+ks9YeIXmjrlx1c7xKhd3nxUfi8ekfuOzPUxeM9ZviE114z1h4heXNd2nxTX1SOPxUX4svl+/wCCR6j9OZ67fEIN6z12+IXlfTOU3SqPxf8A8ff8AemfTWeu3xCcL1nrt8QvMQ/tSisAj4u/k+/4GkenfTGes3xCPpbPWb4heXvrjgpbRhe9rGkS4gCTlmYHxITj4s5Oyh9/wAvlgsw91s+mMbyXU4b1idHNAAzJ1VHZ3kxuug6aux9MAT0TG9LXd3UwQG/3iI5L13YG7dO3aDGKpxqHXPUN9Ud3vXcAWhZy1krM7KWInTjlR88FluOq6nUDgcw55Dx2OGFsH3LQbI3z+j0xTpsAYNA4udr2kyvT9vboW14Wm4py5pEPaSxxHqlwzLezwhPtN07SkOpb0h2lgcfF0lWxajsiupOdTmkzPbpbzNvKjqZAa4NxAgyCAQDke8LR1bUt105q5S2dSa7E2mxroIxBrQYOokCYyCsEIzsqynFDhzCMY5hcfevdJ5Bq2jnA6upAmD2s5H+z4cj5468qcXP/AGnLkq47hO0osg7o9bxjmEdKOY8V5Eb5/F7/ANoqJ91U9d/7RVXxSHysg2z2LphzHis7vm8EWWY/8UsPmrzl15V9d/7RTbW6e68sQ9ziPp9pkSSP9KFZHHRqPKluEZeZKxcxgXN97QvPmlSiqoCB9KvpH/mF580qd1IQsHEr9WXqSluxuOeJSY05tKEj2DmuawDS9K3vSupCJTZaNSEZR6AGpj0pLfWSgsjNwTyvsLQjBPNKQU4tZ6yc0t5ocRleCnNqe9SimISYQgCOeaQP5KUMHNOFIcCgRDiJWu8n2zcVcvOlJoP/ABKgOEf3WBx73jkspV6jZPgNTJiAOa9F3K2Q+3okudiq1T0lRhgNaYADGO/sgAZ6mdFseGU1d1H00Q0jYsTwuJtnem3tKJq3D8AGWE+eXa4Q3Un4LyDenyyV7gllvNClpkftHDtePN7m+JWvfsXqJ70ClXhHk/8AKHUtnYXkvpEy5hMlpPpMJ48xxXuNjfMrU21KTg5jhII/nI9iBWJkISPeACTkACSeQGqBGRuvKTRpXdShVpvAY/D0jSHDQSS3IjXhOi4e+uz6VRgvLRzXsc4Nq4eDjo4j0STAIPEg8SvPrm/NW6rVCD9pUe+eUkmPiu5ujcxd9C8/ZXbTQeOAeQTSdHMOAH94qmvSVWnYbWtigXJherFzbFjnNdq1xae8GCq5przdjnbAVE21dN5Y/wD37T5oS9Gi2pRd2J/9/afNCvw6/Vj6hF6otilNzfZx/wB4Xg/6vJTdHkInSQefYoHPAub3mNoXndnUMSFO5+gkZHFHGNP8VDE/xZX7kmrsiwEa68vzCaWw2Tz96c98OiDIxHw0McMkGnEEZySf4KkViAGRxGce5QusyXEkiI9/+auU6cagnWTwmM+9IXtmY1zIHLTPkexSU2gypnNFm8kAdp7wpm2PPjor7QMIcOqYM8sPJJUYYkTrMRoOBhT4shcOKKFSyiOt/PemOpVGHmuk9o1JHWAIGk58uGibXqjWNchnyRxJdSWRFRt08RiGWenZzTvpQOvxVuJzPccuxR1bUTGEyfgno1qhZRKLm89eCnwDkqhsoiOGR4GNUVMQyGY58iO1LKugep2djWzX3DcWjIeBzLSInskg+4L0DZ1xovM93bp30gh3qnPnmCt1s+5W3g1lpfzCL8xiPL804rN3oltZvva5h/c74LyYuXuHlmsOl2W2oBJoVmuP+5UBpn/mNNeE4l0pnWW6V2REOK9a8kO8tV1yKFMyHAvqNObWtaM39jpwDtnPmPGw5e++Q3dvobN108de4MM7KTDA/adJ7g1NgengHiVBtCybWo1KTy4NqMcwlpwuAcIMEaHNTYkspET533n2XV2fdOpV88XXp1ogVWkwXRwcPSHA9hC5rttGjWY4OnCWPbEecx0/wXu+/m6TNoWbqRgVGy+i8+jUA0J9V2h754BeY7i+R2q+o2ttFvRUmmRRJ+0qEcHR5jefE9mqG9LD+p29+Nlllw6q3zapxdxIBPjqsxjzW1352iDVfR5MY8dhzEeAWPdTGkz2hYFdWqOxRVhZ6ELXSkoT9LspH+32nzQpmUzEiIn9yYz/AFux9oWk/wD6hLD/AMWPqQitUTUKRN5fwQIvryZE/wBYToFYqUxIyaTHVLTmIdmTHYeKo12Tc3sOg/T7w6Z/6YjI8iJHeB2Jj3OaMw2SY110z7I07c1HFJurJfUJaPYu3NUY3S0+bnnnpmOyCoaFQ9GCZBgmZy0Ed6r0LmSA4RjJkkGIMOEeK6jMLhMS0HC7MtkAHVvMROQ4D386jYad2Q1KZFNkGZMnTLqyR+/VR2J6obHmvPWjnw7ZifepLupFXqYQDhdDubi4HrDUTPj3hW9oUsIGAS7PITqCCOOhxOkwpxiSy7lSsWT1T/Z4Rm7M5a5EeCAwx1POzDQfOyyE/FD6OT4e04cznq5sYmj+8QnWNyGsqEEYnMhnPEcYBMcJd4wnsxrR6kN3TcBieRMiA2MiHGRnpp8e1RUrPqToMQg5Tn7/AOZVq2qs6uR62ZGsF46wj9uO8cU1rQWmIBlxE8hJMgellkU3ZMSd0Ne104XQHHNmYzGmfgVLcyHS6Os2BhM5jSRGXNVH43NEgDDHWyBLhJBzzAI4dmila+MMEwDMwM5AOZ0yOY7Co3GpdSo3aA80nUjhOX8hc+4vyHgHIEd3xXYt7PIAkQagGhMkiPhMrm39pJBEmTIOoBJJ62XMfFdEHCxS7smt9q4XtJyjjwiMK1mytsteA5pBGnvGRC8+uWAENbqc8WuZjEe4fkuTT2rVtqrjTcM5xNObSRxj8wtDDyy6dyUFfQ97bUZXpPpVmh9N7cLmGRiGuoII0Giy175GbCpnSfcUTyDm1Wj3PGL/AJlS3V3k6Six05kQ4cnDzh4rRt3iAOeQGHPWQ92D3Qc1dKpkOpNdTKnyAuLvs71pbOYdSc10dkPIlexbMosp0abKeTGMaxo0gNGED4Lj21+DodDHvCuC6w9f0T5/YdA/uOh8eaOLctynXDkocqrayVleQCMwRI7jmE84spaLlBWqqEXoIMEGCRlnmNf4LM737yihRMOAe4FrO8+l3D+ChOqkrhltqzE71XLqt1Vqtybj6PFlGFowg+IcVzra5BMRpHeA7QnhxGqr0HOcQ0iRJAOkkiOOX+ansXMpGqKgM9ZozyygZiOYJzWU3mbbOWeruizUYXAt0EF0DgQQM+fFVqTz9MsZH+3WZ/6oUdetGYzaC4cCcJkaxnnPgmWJJurAnMHaFqGmc8qon8tVLD61I+pCO9i06sBd3/WH+u3own/5S4EdvVOnam5uYXFrpBl2LLDrAwiC3nPYobpjfpd/Mz9PuwSDwNUt09bPLvV8EuAAiABOjiQ0Rqdco1CeJX6kvUGndlMWktBzxSDqCGtbOQOuYdPu5q0Kk4TkcndTPSSHQe2TGmqrgufVc5nmiIk9ZwGpw8YGLPtVurRgw3TCIEEtzcJBM5Z/zoqsulyHUjq2ZxjHABa4EgiDgAcHZ6Tn7/BT1yRJ1bk3EQYIjFHAZiD7k2vXAfAgaCBwLDnE56g+5yo16sdHM+qfGWH8vcmrBexJQqvqEy0NdxGmLiBlqZmRxgpKb6byMMtz0ByBBkYTxETl/mreDBVbLcBAE4gQMYBkaQTJHMJb1oa7QNJZkWEkSCDILjnDh8I4hKSW5Le7ZTsr0ue/qunC4QecEteeYOvLwCvU64AJDYLC5haNSXODIkZgAgmZ5qk9sva4HC7C7uImC3TKC4n3jsCmdTcK1Z0sh2FwxB2FrfTxiInMzlnn2puCtcknbQA1z5pNpl0kFpz6vVZ4Q5rtZyOnNo2RVDS15a0tJLQXtE4i0HqgyCCAOXwUlE1HVg9jtQ8Q7IQQZEN46CAOWcqCjQHSODAJex+vJtM4ZPLFhCirWHKz2J2VIOslsRHExLSB2iT/AJKq2ybI6xPnkdUjINEZTJ7Co7O3c3rGAQ5nVMEyXTHaIa4e7tV60nE3rkENDWQQMyTMyZ0Az4FuqajbQgrnNuaUiWtLyCGkSJLBm73wDr+a5e0NjNe1zmh0tA6oEk9aNBnkOU+aF2TTwzUbA9YEZSMg5vv15HsKl6QSAGkFwOICGjCHOicsjlHd2wpwrOFrE0nc4uydlvoslkkHz5yGQdLx26CO0cpPXqXh6J08WgfskO/MKzWqNcA5hDTTxHSOE5wYEk69hVUWJc57GtIGAlpJEQQSCHExB6s9p0Eqc6spoJXOzbbzAMc3OYDgRyjWeYIGWpg81pLfbrWE4nS1wc9vHKAX0yD2GYPCcsl51a1cg4wCWxBAaAWiTGXGDI5lXryoMMYg0mSCQSIORBjSCoqq1oTjVaRzrTfbaDy5tN+AiqYDw0BrH5hvW80hpEDPU6mE3eS52i5/Ri6qOb0TXYMXQk8HgNBAdBiM8w5uWqf9GLH4oGIGTocTgGlhxaEaHLkrtKt1SXE+i3MHzH6ieIBFM8uqrniLO8UPjO5P5Md5DRsa3Sz0bKmTzOEOdq2eeYy1XO25tg3Ly95OZIDWmcNMHj2zr2xylUqlN7XYXNOAaAFww4j1hhGWbic+1Xb6m0Q5nJrXd4AGKBw0yz/hCpVz6inVurBsqqeEuBwy109UziBMaDzQTyJU/wBIBpup1mHpWkkFwdIHIx28VWc2C7EGzhxS3RzXGTAGoP7oVitUDzMgPa2TGhAEGO2NeeEdqoauU3JvoYgN1c2ROgLcMteOY/I8IVDZjS28sWkZf0haweEiqJCkpV2jqtLjB0MhuXKeYzIB4qW0BN1YEwI2hagjLMmq3MeB8VdQdqq+th5k5Iku65Fe/DIn6dezIBxTVMDPTjn2qa/6OmxjWkgua0kA5y4CQ48hmuXtW9FK+vA9tTO+unQKdUgtNUwQQ2M4VS82wHvacNTLU9FW0GnoqyvTm5uye/YJN6qxonFvosxENnJxAIESPgorV5e14zmC4TlLX+jnpw8FzqW3mNcMqmEtwn7Gt8OorlDeCiHgHpi1rRB6GvmddMHP9yojTqLy5Xb0Ek30HXLsNKSx2KBE6mTDzp1jr+45hQ9M1wHVMgdY5kHMYS5pzHuTdobepOIcOlJzBBpXEEZmc2dsQl/p6gdGPza0ENo1hpIzinnEzPYk6c9sr9gcdSxRMAkuJDSOpriBzIknq6a9ynuX9TBiaYMMwnUOzDn+tll3g6KhtDbtJ3WZja4CCOgrw6OfUhVrja9J4bLagiP6mvyM+jrKShU2yv2FldrHbp0mnzeqCWxicSdBMHtPCMs0XZAqYBJyMunED6QiPz/wXBttssOIPFYOkFjhSqkduWCdAE+ht1vSknpMznFGsMjrEMkRkp8OfWL9hq/Y6j6mE03DNoAaQJkOMy4kazIUG17bqsqUiQC2m05tBBa1oOQzg4Z018Fy2bwYS4AVQJj/AEVWHNmQYwfDtKX+nRlLakcT0VbnPFnYEuHU+Vk3qrNHTtL50EAhpYS7F1ZGHKJnMQTkOaS3YMUlwAxAiDmSSJGevnTl3rj3e1W1Hg4XtJmXdFWgS6ZwhmkQICr21+Gv6wqecf6utGWhAwzzUlRnZ6MhJM7t2akOaDLKckzEgPOEZcczmQmNokljsWUaZTIcTkeHAeKguduMMkCp12Brvsq4gyDPmdgXOG08L2x0jmhpBPRVtTr6Os5qPAm+j9ixLS73Oya+VQBsNeQHakkM9HLscTH8FYtG4vs3nIBmEx5wgGIEcOPNcj+lmy4HpcLh/wCjWkGc/Ry1J9yuWO2KLAJ6QuGYPQ3EGBpkznmiNKp8rIK/XYmtjRe2etLXF3DEQdQZyyzOWeqlbZF9MiASzEMRxZgiQMtea511tKjLX0+nxZYwaVbN3MHBxVqhvDTlxHTNHojoqzog9UE4M4T4VTNez9gjFxdiF1aBkJnDmdJbpEcfyCKV0S4TLgCZBMjDkYg8M/iq9xtGmWgDpfPzHQ1h1Y18zX+Kjt7+kKlQkVMJZDfsqxznL0MskcKdnoyOWTep1q95JxO4MgGdI0nsUFO8Y49cECACCZMgQZAHaRpoexc9u0GE9bpAMhPRVjkMtMH8wkuryl0jjSFXDOQdRrEgaRiwSfBRjRmuj9hqMjtU7agQ3Mw0ENy4nOMtW4sRy9YptrRgtFVxEFzmkDEYdExOujT7iuVU2owF2BtQAty+yrDrcxDchl8Vbo7cp9HDhUxBpDX9DXMcMJ6nFWcKdtncHF5thzaQdUgA4ZLoaRlA4TqcyAO1PtK7De2OCc76zMnielEx46Lm0r9od/WDOZ6GvOkepxVvZVw19/Zim1+V/bOA6Os3C0VRJlzYjvKnQpTVRXT3CMXdaH0ghCFtnSCEIQAIQhAAhCEACEIQAIQhAAhCEACEIQAIQhAAhCEACEIQAIQhAAhCEACEIQB//9k="/>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 name="AutoShape 22" descr="data:image/jpeg;base64,/9j/4AAQSkZJRgABAQAAAQABAAD/2wCEAAkGBhQSDxQUEBQVFRUWFBQVFRQVGBQUFhUVFBUYFRUWFxQXHCYeGBojGhQUHy8gIycpLCwsFh4xNTAqNSYtLCkBCQoKDgwOGg8PGiklHiQqLCwqLCwsLCwsLCw0LCwpKSwsLCksLCwsKiwsLCwsKSwsLCwsLCwsLCksLCwsKikpLP/AABEIAOEA4AMBIgACEQEDEQH/xAAcAAABBQEBAQAAAAAAAAAAAAAAAQIDBAYFBwj/xABOEAABAwIDBAUIBwQGBwkAAAABAAIRAwQSITEFBkFREyJhcZEHMkJSdYGhsxQWI1WUwdKSsdHwFUNiguHxMzREcoOioyQlNUVTZHN0k//EABsBAAIDAQEBAAAAAAAAAAAAAAABAgMFBAYH/8QANBEAAgECBAQEBQIGAwAAAAAAAAECAxEEEiExEzJBUQUicZEVUmGh4SPRM4GxwfDxBhRi/9oADAMBAAIRAxEAPwDubN2PUu6l5UqX1+zDf3dJrKVy5jGsp1IaA2DEAq/9ST947U/Fu/SpdztL32nf/NWhC7IQi4rQzqlSam0mZn6kn7x2p+Ld+lH1JP3jtT8W79K0yFLhx7EOLPuZn6kn7x2p+Ld+lH1JP3jtT8W79K0qE+HHsHFn3Mz9SnfeO1Pxbv0o+pR+8dqfi3fpWlQjhx7BxZ9zMncp33jtT8W79KT6lu+8dp/i3fpWnSFPhw7BxZ9zB7w7Gdb0wRtDaRc45A3boganzVkLjaNw3S/v/wATUWg8ot69tyJ8wNDW9/nOPxHgsbs6i+6uG02auMd3MrIxMnxGo6I28LBcNOWrNpulsG7u2Pe7aN80DJv/AGmoBMak8la2fujdu61Tal4RijDTuahy0yeePuTd495mWdsLK0IdUw4aj28J1HerW5m0nHo6TywlwLmublkPOaQfSCrztzjFPtc0/wDoNYaVeVutl1tbf/PU6o3IP3jtT8W79KX6jH7x2p+Ld+laaE4LYyR7HlOJPuZj6jH7x2p+Ld+lH1GP3jtT8W79K06VLJHsHEn3Mv8AUY/eO1Pxbv0o+op+8dqfi3fpWoQjJHsPiT7mY+op+8dqfi3fpR9RT947U/Fu/StQhGSPYOJLuZf6in7x2p+Ld+lJ9RT947U/Fu/StShGSPYXEn3Mt9RT947U/Fu/Sj6jH7x2p+Ld+lahCMkewuJPuZf6jn7x2p+Ld+lc/amxalpUs6lO+v34r+0pOZVuXPY5lSpDgWwJkBbcrOb6aWXtOw+aUpwiovQlTqSckmxu52l77Tv/AJq0QCz+5gyvfad/81aOFKm/KiFRedjYSQnJIVhCw0hEJ0IwouOw2EJxakhAWEUF5ULabnASWtJA5wJViFBfUMdJ7RliY4eIIQNLXU8k3r2o24OIkEOhwhcvY+02WwqGlnWLMLOOHFqe+Fj7i3cxzmuJlpIIk8DBV/YTPOPKFh1pauR7nwzAKVWNOWz/ANnq+5+7Nrc7PqVa1I9KzETVxEOxAYuqQdNFW23ufc2VGlXpOFVzC2qQJD2tHnZekIMEiF0N2tuUKOyHNdUbjLziZIxwXgHq66LeW15RrPbWp1abqYpObGITLiCZHDIKmnadnfUljHUoV5vK3DM9126X+tzO7ub60bqmDIY/KWOI+HMLRMcCJGi8VpVWUr3EWNezpXdUQW4S4j/JeyWbmljSzzSBHctbDVZVF5tzI8d8KhgpxlSvll9n1RYhCEsLpPPWERCWEQgLCQhLCVArDYQnIQFhqQp0JqYrCLOb6aWXtOw+atIVnN9NLL2nYfNUZ8rHT50JuXpe+07/AOatGs7uXpe+07/5q0SVPlQ6i8zBCEKwihYQkSpE0EJISoQFhIXE3w2sbazqPb58YWf7zsh4aruwsd5UrR7rIPptLujeHuaMzgggmOyZVdRyUHl3OzAwpSxEFW5bq/oeHV2FxJOZJJJPM6lSbPrFkiP8Vfp16T8wR78ipadFvADvXnp1d1JH1OjgbTVSlNfyBlUngpYnXwQ3shOAXIk76I3Yx01dx1IYTIyXrm4u0+ltoOrDHu1C8iC3nk0uw2o6mfSbI9x/xWtg5qM0jzv/ACXCqtgZO2sdV/f7HooKcEkIWyfJh6E2UsoAVIhCQAhCRMVhU0pUIIjVnN9NLL2nYfNWjhZ3fTSy9p2HzVGfKyVNeZCbl6XvtO/+atEs7uXpe+07/wCatEinyoc+ZghCFYRBEpEJDFlEpEqRIWUHPIpFFdXLadNz3kBrQSScoASA8Z8ru69lQOO3JZXeZNFglhHFxHoe5eXsq1GaEhaXePbr7u6qPHpOMH+yMh8FzAxjD13SfGFw1HFvY1KUqkUnmdyk2tWBxAuldCjt+qyBVZPboU1tcuP2YgesVKa0ZE4j+5UShGW6O+hj8TQd6dRr+nszpWe3KT+OE8it75NrTHd4w4QxpMcTiy8F5TV2a1xkZBSbH29cWNdr6TyCOBzBHIjkoU6ShJNexsT8fqV8POhVSTkrZl/dft7H1UiFk9xt/wCntFhAaWVWgF7eHeDyWsWtGSkro8VUpSpyyyBNTkikVWESyhEJisCEJUCEhCWEIFYSFnN9dLL2nYfNWkWc3282y9qWHzVCfKxw5kM3L0vfad/81aJZ3cvS99p3/wA1aNOnyoc15mCSEqQlTIiQkTkiBiICEoQMULyPys70uqVPolEwxudVw4n1e4L03b+1Bb21SqfRaSO08B4r54uarqr3OeZxOLndpJlc9aVlY6KMLu5SwEjDSEDi7mozZtZm4yVefUgQ1UqtDjqVxXO6xG64JyGXOFapUwBlAHPUlVmWjinVgWCCZPLgE7ARV7zPOY4QNVMypTqkTkYiCPzUIrO9UnuACkpOceY7xI+BUrCueqeRrdqrSc+4xN6NwLAJ60g6r1eV4luTv7Us2ilUY19ImZbIcJ1j+C9ls71tVjXsMtcAR3FdVOUUrJnLWzyd2tv6FhCRKrTnFQhKgQIhCVMBEQlhCCNhFm99vNsvalh81aVZrfbzbL2pYfNUJ8rHDmQzcvS99p3/AM1aNZvcs5XvtO/+atHKlT5UKb8zFSJJQpiFSJUuFAWGpQFR2ptyjbCazonSAT+5S7N2rTuGY6LsQ8CO8cErokoswXle2vFOnbt1ccbu4afH9y8qqvjRafygbX6W/qkEFrYY056N1+MrI1H8SuCrK8jvoxtEDVHpT7kU7gEw1pPOSoS1ztAYUNW6wCAIPNVJF1y3f34piG+cfgqNnUnzs88hqSVTzJk5ldbdd7RcNx/FSflV0JeaRpNj7n3FcAhoY3m8/kFqLLyYyPtK3ua3+JXX2btAZAaLu2lxKy516nc2IYelba5itqeTV7GF1B/SQJwEYXHuOhK7fkqbjY9xqOOA4OjOjfdwK07Xri7rbEfQ2rdPaPsazGP7Okkh38feuzB1eJK0jixtLh03KGnRm2ShLCFr3MOwJUJUXCwIQhO4WBKkQgVgWb3382y9qWHzVpFm99/Nsvalh81RnyscVqiLcvS99p3/AM1aJZ3czS99p3/zVolOnyornzMWEoCQJVJgiK7um02F7tAsxt3et1Gg6pkcgKbW6EniXfkFzPK/XrttqXQA4S89IR2CWg9ixl5fOr2lF7abi1gLXkYopvBJJ5EEceC461SSllR24enCXMRXO3bqqHCpVcQ7MtJ6vuHBbXydUH0bWtVqOaQ8wxgMnKRJ5LIbr7AN2S57i2mDGWpPIclsNmbNpW5cKcwdSTOi5J4iNO9tzZng4VLJaHL2lulQeCQCw82n8jksltLcpzZLKgPeIPiFu9pXgEwuHb0ql1XFGjqdTwa3iSsqFarOdoM7KtGhCF5oxtjuZd13OFBpfhicJECdMzC7ezvIpfVTNd1OkOMnG7wH8V7ZsTYrLWiKdMdrncXO4kroL0MKVl5tzzM6t28ux5zsTyKW9B9Oo6rUe9jg7RoYSOBbGidvl5I6dwTWsyKNbUt0pvPu809oXokolWZVaxWpO9zwqiK9s8U7ljqbxz0cBxa7QjuWw2VeYgIW42nsqlcMwV2B41E6g8wdQVitobGFnWAaSaT82E5kEatJWXicNZZlsa+DxXmyyOu8vDciFY2Xeub5w7+0KraXONsclZaIWZGThK6NiUYzjaS3NMHSEKtY1sVMdmXgrEr00JZoprqeRqQyScX0FQklEqZWLKEkolADkJJSSmAqzm+/m2XtSw+aVoVnd9vNsvalh80qMuVhHcj3M0vfad/81aJZ3czS99p3/wA1aIKynyoqnzMUJyYEoTYREqUw4Q4AjkRIUNaxY6k6nhAY5paQAAIIgqcpspEzyO1sq2z6r7epODETSqei9ru3mOIXVfdsa0yc+S3W1dmMuKRp1BkdCNWngQeaxo8mdTEQbmWcDh6/74KyMVgpSd4G3hPEIxVqhwahdWeKdEYnu0HLtPIL0fdjdtlpSgZvdm9/Enl3BLu7utStGnowS4+dUdm4/wAB2Bdgq/CYRUFd7nLjMZLEP6BKJSJCu44BcSTEmyhAXFlVdp7NZcUjTqDI6EatI0IPAqyhJq+jGm0eeU6NS3rupOdiwkEH1mnQwu4/blCm0dNUYw8ic/AZrJeVbbL6V0xtKWudS6zuzEYj4rz4Oc4yZJPE5rGq4VZ32PSYas501fc972FvLb1XFlKq1x1A0J7gdV3l85Wpexwc3Iggg8iNF77sTaHTW1OpxcwE98Z/FaGG0jl7Gdj6OWWddTopZUYKWV0mYPlEpicEALKEiVAhFnd9fNsvalh81aRZzfbzbL2pYfNKjLYcdyLc05XvtO/+atGvMrDatSnXvgxxA/pG9Mf8VdD6yVvW+AXE/EqVN5GnoVzj5mbyUY15+d4K/rn4Jj9uVjrUcoPxej2f2/cjlZ6HjTZXnDtovOtR3iUw3rvXd+0VX8Xp/KyVmekl45hN+ks9YeIXmjrlx1c7xKhd3nxUfi8ekfuOzPUxeM9ZviE114z1h4heXNd2nxTX1SOPxUX4svl+/wCCR6j9OZ67fEIN6z12+IXlfTOU3SqPxf8A8ff8AemfTWeu3xCcL1nrt8QvMQ/tSisAj4u/k+/4GkenfTGes3xCPpbPWb4heXvrjgpbRhe9rGkS4gCTlmYHxITj4s5Oyh9/wAvlgsw91s+mMbyXU4b1idHNAAzJ1VHZ3kxuug6aux9MAT0TG9LXd3UwQG/3iI5L13YG7dO3aDGKpxqHXPUN9Ud3vXcAWhZy1krM7KWInTjlR88FluOq6nUDgcw55Dx2OGFsH3LQbI3z+j0xTpsAYNA4udr2kyvT9vboW14Wm4py5pEPaSxxHqlwzLezwhPtN07SkOpb0h2lgcfF0lWxajsiupOdTmkzPbpbzNvKjqZAa4NxAgyCAQDke8LR1bUt105q5S2dSa7E2mxroIxBrQYOokCYyCsEIzsqynFDhzCMY5hcfevdJ5Bq2jnA6upAmD2s5H+z4cj5468qcXP/AGnLkq47hO0osg7o9bxjmEdKOY8V5Eb5/F7/ANoqJ91U9d/7RVXxSHysg2z2LphzHis7vm8EWWY/8UsPmrzl15V9d/7RTbW6e68sQ9ziPp9pkSSP9KFZHHRqPKluEZeZKxcxgXN97QvPmlSiqoCB9KvpH/mF580qd1IQsHEr9WXqSluxuOeJSY05tKEj2DmuawDS9K3vSupCJTZaNSEZR6AGpj0pLfWSgsjNwTyvsLQjBPNKQU4tZ6yc0t5ocRleCnNqe9SimISYQgCOeaQP5KUMHNOFIcCgRDiJWu8n2zcVcvOlJoP/ABKgOEf3WBx73jkspV6jZPgNTJiAOa9F3K2Q+3okudiq1T0lRhgNaYADGO/sgAZ6mdFseGU1d1H00Q0jYsTwuJtnem3tKJq3D8AGWE+eXa4Q3Un4LyDenyyV7gllvNClpkftHDtePN7m+JWvfsXqJ70ClXhHk/8AKHUtnYXkvpEy5hMlpPpMJ48xxXuNjfMrU21KTg5jhII/nI9iBWJkISPeACTkACSeQGqBGRuvKTRpXdShVpvAY/D0jSHDQSS3IjXhOi4e+uz6VRgvLRzXsc4Nq4eDjo4j0STAIPEg8SvPrm/NW6rVCD9pUe+eUkmPiu5ujcxd9C8/ZXbTQeOAeQTSdHMOAH94qmvSVWnYbWtigXJherFzbFjnNdq1xae8GCq5przdjnbAVE21dN5Y/wD37T5oS9Gi2pRd2J/9/afNCvw6/Vj6hF6otilNzfZx/wB4Xg/6vJTdHkInSQefYoHPAub3mNoXndnUMSFO5+gkZHFHGNP8VDE/xZX7kmrsiwEa68vzCaWw2Tz96c98OiDIxHw0McMkGnEEZySf4KkViAGRxGce5QusyXEkiI9/+auU6cagnWTwmM+9IXtmY1zIHLTPkexSU2gypnNFm8kAdp7wpm2PPjor7QMIcOqYM8sPJJUYYkTrMRoOBhT4shcOKKFSyiOt/PemOpVGHmuk9o1JHWAIGk58uGibXqjWNchnyRxJdSWRFRt08RiGWenZzTvpQOvxVuJzPccuxR1bUTGEyfgno1qhZRKLm89eCnwDkqhsoiOGR4GNUVMQyGY58iO1LKugep2djWzX3DcWjIeBzLSInskg+4L0DZ1xovM93bp30gh3qnPnmCt1s+5W3g1lpfzCL8xiPL804rN3oltZvva5h/c74LyYuXuHlmsOl2W2oBJoVmuP+5UBpn/mNNeE4l0pnWW6V2REOK9a8kO8tV1yKFMyHAvqNObWtaM39jpwDtnPmPGw5e++Q3dvobN108de4MM7KTDA/adJ7g1NgengHiVBtCybWo1KTy4NqMcwlpwuAcIMEaHNTYkspET533n2XV2fdOpV88XXp1ogVWkwXRwcPSHA9hC5rttGjWY4OnCWPbEecx0/wXu+/m6TNoWbqRgVGy+i8+jUA0J9V2h754BeY7i+R2q+o2ttFvRUmmRRJ+0qEcHR5jefE9mqG9LD+p29+Nlllw6q3zapxdxIBPjqsxjzW1352iDVfR5MY8dhzEeAWPdTGkz2hYFdWqOxRVhZ6ELXSkoT9LspH+32nzQpmUzEiIn9yYz/AFux9oWk/wD6hLD/AMWPqQitUTUKRN5fwQIvryZE/wBYToFYqUxIyaTHVLTmIdmTHYeKo12Tc3sOg/T7w6Z/6YjI8iJHeB2Jj3OaMw2SY110z7I07c1HFJurJfUJaPYu3NUY3S0+bnnnpmOyCoaFQ9GCZBgmZy0Ed6r0LmSA4RjJkkGIMOEeK6jMLhMS0HC7MtkAHVvMROQ4D386jYad2Q1KZFNkGZMnTLqyR+/VR2J6obHmvPWjnw7ZifepLupFXqYQDhdDubi4HrDUTPj3hW9oUsIGAS7PITqCCOOhxOkwpxiSy7lSsWT1T/Z4Rm7M5a5EeCAwx1POzDQfOyyE/FD6OT4e04cznq5sYmj+8QnWNyGsqEEYnMhnPEcYBMcJd4wnsxrR6kN3TcBieRMiA2MiHGRnpp8e1RUrPqToMQg5Tn7/AOZVq2qs6uR62ZGsF46wj9uO8cU1rQWmIBlxE8hJMgellkU3ZMSd0Ne104XQHHNmYzGmfgVLcyHS6Os2BhM5jSRGXNVH43NEgDDHWyBLhJBzzAI4dmila+MMEwDMwM5AOZ0yOY7Co3GpdSo3aA80nUjhOX8hc+4vyHgHIEd3xXYt7PIAkQagGhMkiPhMrm39pJBEmTIOoBJJ62XMfFdEHCxS7smt9q4XtJyjjwiMK1mytsteA5pBGnvGRC8+uWAENbqc8WuZjEe4fkuTT2rVtqrjTcM5xNObSRxj8wtDDyy6dyUFfQ97bUZXpPpVmh9N7cLmGRiGuoII0Giy175GbCpnSfcUTyDm1Wj3PGL/AJlS3V3k6Six05kQ4cnDzh4rRt3iAOeQGHPWQ92D3Qc1dKpkOpNdTKnyAuLvs71pbOYdSc10dkPIlexbMosp0abKeTGMaxo0gNGED4Lj21+DodDHvCuC6w9f0T5/YdA/uOh8eaOLctynXDkocqrayVleQCMwRI7jmE84spaLlBWqqEXoIMEGCRlnmNf4LM737yihRMOAe4FrO8+l3D+ChOqkrhltqzE71XLqt1Vqtybj6PFlGFowg+IcVzra5BMRpHeA7QnhxGqr0HOcQ0iRJAOkkiOOX+ansXMpGqKgM9ZozyygZiOYJzWU3mbbOWeruizUYXAt0EF0DgQQM+fFVqTz9MsZH+3WZ/6oUdetGYzaC4cCcJkaxnnPgmWJJurAnMHaFqGmc8qon8tVLD61I+pCO9i06sBd3/WH+u3own/5S4EdvVOnam5uYXFrpBl2LLDrAwiC3nPYobpjfpd/Mz9PuwSDwNUt09bPLvV8EuAAiABOjiQ0Rqdco1CeJX6kvUGndlMWktBzxSDqCGtbOQOuYdPu5q0Kk4TkcndTPSSHQe2TGmqrgufVc5nmiIk9ZwGpw8YGLPtVurRgw3TCIEEtzcJBM5Z/zoqsulyHUjq2ZxjHABa4EgiDgAcHZ6Tn7/BT1yRJ1bk3EQYIjFHAZiD7k2vXAfAgaCBwLDnE56g+5yo16sdHM+qfGWH8vcmrBexJQqvqEy0NdxGmLiBlqZmRxgpKb6byMMtz0ByBBkYTxETl/mreDBVbLcBAE4gQMYBkaQTJHMJb1oa7QNJZkWEkSCDILjnDh8I4hKSW5Le7ZTsr0ue/qunC4QecEteeYOvLwCvU64AJDYLC5haNSXODIkZgAgmZ5qk9sva4HC7C7uImC3TKC4n3jsCmdTcK1Z0sh2FwxB2FrfTxiInMzlnn2puCtcknbQA1z5pNpl0kFpz6vVZ4Q5rtZyOnNo2RVDS15a0tJLQXtE4i0HqgyCCAOXwUlE1HVg9jtQ8Q7IQQZEN46CAOWcqCjQHSODAJex+vJtM4ZPLFhCirWHKz2J2VIOslsRHExLSB2iT/AJKq2ybI6xPnkdUjINEZTJ7Co7O3c3rGAQ5nVMEyXTHaIa4e7tV60nE3rkENDWQQMyTMyZ0Az4FuqajbQgrnNuaUiWtLyCGkSJLBm73wDr+a5e0NjNe1zmh0tA6oEk9aNBnkOU+aF2TTwzUbA9YEZSMg5vv15HsKl6QSAGkFwOICGjCHOicsjlHd2wpwrOFrE0nc4uydlvoslkkHz5yGQdLx26CO0cpPXqXh6J08WgfskO/MKzWqNcA5hDTTxHSOE5wYEk69hVUWJc57GtIGAlpJEQQSCHExB6s9p0Eqc6spoJXOzbbzAMc3OYDgRyjWeYIGWpg81pLfbrWE4nS1wc9vHKAX0yD2GYPCcsl51a1cg4wCWxBAaAWiTGXGDI5lXryoMMYg0mSCQSIORBjSCoqq1oTjVaRzrTfbaDy5tN+AiqYDw0BrH5hvW80hpEDPU6mE3eS52i5/Ri6qOb0TXYMXQk8HgNBAdBiM8w5uWqf9GLH4oGIGTocTgGlhxaEaHLkrtKt1SXE+i3MHzH6ieIBFM8uqrniLO8UPjO5P5Md5DRsa3Sz0bKmTzOEOdq2eeYy1XO25tg3Ly95OZIDWmcNMHj2zr2xylUqlN7XYXNOAaAFww4j1hhGWbic+1Xb6m0Q5nJrXd4AGKBw0yz/hCpVz6inVurBsqqeEuBwy109UziBMaDzQTyJU/wBIBpup1mHpWkkFwdIHIx28VWc2C7EGzhxS3RzXGTAGoP7oVitUDzMgPa2TGhAEGO2NeeEdqoauU3JvoYgN1c2ROgLcMteOY/I8IVDZjS28sWkZf0haweEiqJCkpV2jqtLjB0MhuXKeYzIB4qW0BN1YEwI2hagjLMmq3MeB8VdQdqq+th5k5Iku65Fe/DIn6dezIBxTVMDPTjn2qa/6OmxjWkgua0kA5y4CQ48hmuXtW9FK+vA9tTO+unQKdUgtNUwQQ2M4VS82wHvacNTLU9FW0GnoqyvTm5uye/YJN6qxonFvosxENnJxAIESPgorV5e14zmC4TlLX+jnpw8FzqW3mNcMqmEtwn7Gt8OorlDeCiHgHpi1rRB6GvmddMHP9yojTqLy5Xb0Ek30HXLsNKSx2KBE6mTDzp1jr+45hQ9M1wHVMgdY5kHMYS5pzHuTdobepOIcOlJzBBpXEEZmc2dsQl/p6gdGPza0ENo1hpIzinnEzPYk6c9sr9gcdSxRMAkuJDSOpriBzIknq6a9ynuX9TBiaYMMwnUOzDn+tll3g6KhtDbtJ3WZja4CCOgrw6OfUhVrja9J4bLagiP6mvyM+jrKShU2yv2FldrHbp0mnzeqCWxicSdBMHtPCMs0XZAqYBJyMunED6QiPz/wXBttssOIPFYOkFjhSqkduWCdAE+ht1vSknpMznFGsMjrEMkRkp8OfWL9hq/Y6j6mE03DNoAaQJkOMy4kazIUG17bqsqUiQC2m05tBBa1oOQzg4Z018Fy2bwYS4AVQJj/AEVWHNmQYwfDtKX+nRlLakcT0VbnPFnYEuHU+Vk3qrNHTtL50EAhpYS7F1ZGHKJnMQTkOaS3YMUlwAxAiDmSSJGevnTl3rj3e1W1Hg4XtJmXdFWgS6ZwhmkQICr21+Gv6wqecf6utGWhAwzzUlRnZ6MhJM7t2akOaDLKckzEgPOEZcczmQmNokljsWUaZTIcTkeHAeKguduMMkCp12Brvsq4gyDPmdgXOG08L2x0jmhpBPRVtTr6Os5qPAm+j9ixLS73Oya+VQBsNeQHakkM9HLscTH8FYtG4vs3nIBmEx5wgGIEcOPNcj+lmy4HpcLh/wCjWkGc/Ry1J9yuWO2KLAJ6QuGYPQ3EGBpkznmiNKp8rIK/XYmtjRe2etLXF3DEQdQZyyzOWeqlbZF9MiASzEMRxZgiQMtea511tKjLX0+nxZYwaVbN3MHBxVqhvDTlxHTNHojoqzog9UE4M4T4VTNez9gjFxdiF1aBkJnDmdJbpEcfyCKV0S4TLgCZBMjDkYg8M/iq9xtGmWgDpfPzHQ1h1Y18zX+Kjt7+kKlQkVMJZDfsqxznL0MskcKdnoyOWTep1q95JxO4MgGdI0nsUFO8Y49cECACCZMgQZAHaRpoexc9u0GE9bpAMhPRVjkMtMH8wkuryl0jjSFXDOQdRrEgaRiwSfBRjRmuj9hqMjtU7agQ3Mw0ENy4nOMtW4sRy9YptrRgtFVxEFzmkDEYdExOujT7iuVU2owF2BtQAty+yrDrcxDchl8Vbo7cp9HDhUxBpDX9DXMcMJ6nFWcKdtncHF5thzaQdUgA4ZLoaRlA4TqcyAO1PtK7De2OCc76zMnielEx46Lm0r9od/WDOZ6GvOkepxVvZVw19/Zim1+V/bOA6Os3C0VRJlzYjvKnQpTVRXT3CMXdaH0ghCFtnSCEIQAIQhAAhCEACEIQAIQhAAhCEACEIQAIQhAAhCEACEIQAIQhAAhCEACEIQB//9k="/>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 name="AutoShape 24" descr="data:image/jpeg;base64,/9j/4AAQSkZJRgABAQAAAQABAAD/2wCEAAkGBhQSDxQUEBQVFRUWFBQVFRQVGBQUFhUVFBUYFRUWFxQXHCYeGBojGhQUHy8gIycpLCwsFh4xNTAqNSYtLCkBCQoKDgwOGg8PGiklHiQqLCwqLCwsLCwsLCw0LCwpKSwsLCksLCwsKiwsLCwsKSwsLCwsLCwsLCksLCwsKikpLP/AABEIAOEA4AMBIgACEQEDEQH/xAAcAAABBQEBAQAAAAAAAAAAAAAAAQIDBAYFBwj/xABOEAABAwIDBAUIBwQGBwkAAAABAAIRAwQSITEFBkFREyJhcZEHMkJSdYGhsxQWI1WUwdKSsdHwFUNiguHxMzREcoOioyQlNUVTZHN0k//EABsBAAIDAQEBAAAAAAAAAAAAAAABAgMFBAYH/8QANBEAAgECBAQEBQIGAwAAAAAAAAECAxEEEiExEzJBUQUicZEVUmGh4SPRM4GxwfDxBhRi/9oADAMBAAIRAxEAPwDubN2PUu6l5UqX1+zDf3dJrKVy5jGsp1IaA2DEAq/9ST947U/Fu/SpdztL32nf/NWhC7IQi4rQzqlSam0mZn6kn7x2p+Ld+lH1JP3jtT8W79K0yFLhx7EOLPuZn6kn7x2p+Ld+lH1JP3jtT8W79K0qE+HHsHFn3Mz9SnfeO1Pxbv0o+pR+8dqfi3fpWlQjhx7BxZ9zMncp33jtT8W79KT6lu+8dp/i3fpWnSFPhw7BxZ9zB7w7Gdb0wRtDaRc45A3boganzVkLjaNw3S/v/wATUWg8ot69tyJ8wNDW9/nOPxHgsbs6i+6uG02auMd3MrIxMnxGo6I28LBcNOWrNpulsG7u2Pe7aN80DJv/AGmoBMak8la2fujdu61Tal4RijDTuahy0yeePuTd495mWdsLK0IdUw4aj28J1HerW5m0nHo6TywlwLmublkPOaQfSCrztzjFPtc0/wDoNYaVeVutl1tbf/PU6o3IP3jtT8W79KX6jH7x2p+Ld+laaE4LYyR7HlOJPuZj6jH7x2p+Ld+lH1GP3jtT8W79K06VLJHsHEn3Mv8AUY/eO1Pxbv0o+op+8dqfi3fpWoQjJHsPiT7mY+op+8dqfi3fpR9RT947U/Fu/StQhGSPYOJLuZf6in7x2p+Ld+lJ9RT947U/Fu/StShGSPYXEn3Mt9RT947U/Fu/Sj6jH7x2p+Ld+lahCMkewuJPuZf6jn7x2p+Ld+lc/amxalpUs6lO+v34r+0pOZVuXPY5lSpDgWwJkBbcrOb6aWXtOw+aUpwiovQlTqSckmxu52l77Tv/AJq0QCz+5gyvfad/81aOFKm/KiFRedjYSQnJIVhCw0hEJ0IwouOw2EJxakhAWEUF5ULabnASWtJA5wJViFBfUMdJ7RliY4eIIQNLXU8k3r2o24OIkEOhwhcvY+02WwqGlnWLMLOOHFqe+Fj7i3cxzmuJlpIIk8DBV/YTPOPKFh1pauR7nwzAKVWNOWz/ANnq+5+7Nrc7PqVa1I9KzETVxEOxAYuqQdNFW23ufc2VGlXpOFVzC2qQJD2tHnZekIMEiF0N2tuUKOyHNdUbjLziZIxwXgHq66LeW15RrPbWp1abqYpObGITLiCZHDIKmnadnfUljHUoV5vK3DM9126X+tzO7ub60bqmDIY/KWOI+HMLRMcCJGi8VpVWUr3EWNezpXdUQW4S4j/JeyWbmljSzzSBHctbDVZVF5tzI8d8KhgpxlSvll9n1RYhCEsLpPPWERCWEQgLCQhLCVArDYQnIQFhqQp0JqYrCLOb6aWXtOw+atIVnN9NLL2nYfNUZ8rHT50JuXpe+07/AOatGs7uXpe+07/5q0SVPlQ6i8zBCEKwihYQkSpE0EJISoQFhIXE3w2sbazqPb58YWf7zsh4aruwsd5UrR7rIPptLujeHuaMzgggmOyZVdRyUHl3OzAwpSxEFW5bq/oeHV2FxJOZJJJPM6lSbPrFkiP8Vfp16T8wR78ipadFvADvXnp1d1JH1OjgbTVSlNfyBlUngpYnXwQ3shOAXIk76I3Yx01dx1IYTIyXrm4u0+ltoOrDHu1C8iC3nk0uw2o6mfSbI9x/xWtg5qM0jzv/ACXCqtgZO2sdV/f7HooKcEkIWyfJh6E2UsoAVIhCQAhCRMVhU0pUIIjVnN9NLL2nYfNWjhZ3fTSy9p2HzVGfKyVNeZCbl6XvtO/+atEs7uXpe+07/wCatEinyoc+ZghCFYRBEpEJDFlEpEqRIWUHPIpFFdXLadNz3kBrQSScoASA8Z8ru69lQOO3JZXeZNFglhHFxHoe5eXsq1GaEhaXePbr7u6qPHpOMH+yMh8FzAxjD13SfGFw1HFvY1KUqkUnmdyk2tWBxAuldCjt+qyBVZPboU1tcuP2YgesVKa0ZE4j+5UShGW6O+hj8TQd6dRr+nszpWe3KT+OE8it75NrTHd4w4QxpMcTiy8F5TV2a1xkZBSbH29cWNdr6TyCOBzBHIjkoU6ShJNexsT8fqV8POhVSTkrZl/dft7H1UiFk9xt/wCntFhAaWVWgF7eHeDyWsWtGSkro8VUpSpyyyBNTkikVWESyhEJisCEJUCEhCWEIFYSFnN9dLL2nYfNWkWc3282y9qWHzVCfKxw5kM3L0vfad/81aJZ3cvS99p3/wA1aNOnyoc15mCSEqQlTIiQkTkiBiICEoQMULyPys70uqVPolEwxudVw4n1e4L03b+1Bb21SqfRaSO08B4r54uarqr3OeZxOLndpJlc9aVlY6KMLu5SwEjDSEDi7mozZtZm4yVefUgQ1UqtDjqVxXO6xG64JyGXOFapUwBlAHPUlVmWjinVgWCCZPLgE7ARV7zPOY4QNVMypTqkTkYiCPzUIrO9UnuACkpOceY7xI+BUrCueqeRrdqrSc+4xN6NwLAJ60g6r1eV4luTv7Us2ilUY19ImZbIcJ1j+C9ls71tVjXsMtcAR3FdVOUUrJnLWzyd2tv6FhCRKrTnFQhKgQIhCVMBEQlhCCNhFm99vNsvalh81aVZrfbzbL2pYfNUJ8rHDmQzcvS99p3/AM1aNZvcs5XvtO/+atHKlT5UKb8zFSJJQpiFSJUuFAWGpQFR2ptyjbCazonSAT+5S7N2rTuGY6LsQ8CO8cErokoswXle2vFOnbt1ccbu4afH9y8qqvjRafygbX6W/qkEFrYY056N1+MrI1H8SuCrK8jvoxtEDVHpT7kU7gEw1pPOSoS1ztAYUNW6wCAIPNVJF1y3f34piG+cfgqNnUnzs88hqSVTzJk5ldbdd7RcNx/FSflV0JeaRpNj7n3FcAhoY3m8/kFqLLyYyPtK3ua3+JXX2btAZAaLu2lxKy516nc2IYelba5itqeTV7GF1B/SQJwEYXHuOhK7fkqbjY9xqOOA4OjOjfdwK07Xri7rbEfQ2rdPaPsazGP7Okkh38feuzB1eJK0jixtLh03KGnRm2ShLCFr3MOwJUJUXCwIQhO4WBKkQgVgWb3382y9qWHzVpFm99/Nsvalh81RnyscVqiLcvS99p3/AM1aJZ3czS99p3/zVolOnyornzMWEoCQJVJgiK7um02F7tAsxt3et1Gg6pkcgKbW6EniXfkFzPK/XrttqXQA4S89IR2CWg9ixl5fOr2lF7abi1gLXkYopvBJJ5EEceC461SSllR24enCXMRXO3bqqHCpVcQ7MtJ6vuHBbXydUH0bWtVqOaQ8wxgMnKRJ5LIbr7AN2S57i2mDGWpPIclsNmbNpW5cKcwdSTOi5J4iNO9tzZng4VLJaHL2lulQeCQCw82n8jksltLcpzZLKgPeIPiFu9pXgEwuHb0ql1XFGjqdTwa3iSsqFarOdoM7KtGhCF5oxtjuZd13OFBpfhicJECdMzC7ezvIpfVTNd1OkOMnG7wH8V7ZsTYrLWiKdMdrncXO4kroL0MKVl5tzzM6t28ux5zsTyKW9B9Oo6rUe9jg7RoYSOBbGidvl5I6dwTWsyKNbUt0pvPu809oXokolWZVaxWpO9zwqiK9s8U7ljqbxz0cBxa7QjuWw2VeYgIW42nsqlcMwV2B41E6g8wdQVitobGFnWAaSaT82E5kEatJWXicNZZlsa+DxXmyyOu8vDciFY2Xeub5w7+0KraXONsclZaIWZGThK6NiUYzjaS3NMHSEKtY1sVMdmXgrEr00JZoprqeRqQyScX0FQklEqZWLKEkolADkJJSSmAqzm+/m2XtSw+aVoVnd9vNsvalh80qMuVhHcj3M0vfad/81aJZ3czS99p3/wA1aIKynyoqnzMUJyYEoTYREqUw4Q4AjkRIUNaxY6k6nhAY5paQAAIIgqcpspEzyO1sq2z6r7epODETSqei9ru3mOIXVfdsa0yc+S3W1dmMuKRp1BkdCNWngQeaxo8mdTEQbmWcDh6/74KyMVgpSd4G3hPEIxVqhwahdWeKdEYnu0HLtPIL0fdjdtlpSgZvdm9/Enl3BLu7utStGnowS4+dUdm4/wAB2Bdgq/CYRUFd7nLjMZLEP6BKJSJCu44BcSTEmyhAXFlVdp7NZcUjTqDI6EatI0IPAqyhJq+jGm0eeU6NS3rupOdiwkEH1mnQwu4/blCm0dNUYw8ic/AZrJeVbbL6V0xtKWudS6zuzEYj4rz4Oc4yZJPE5rGq4VZ32PSYas501fc972FvLb1XFlKq1x1A0J7gdV3l85Wpexwc3Iggg8iNF77sTaHTW1OpxcwE98Z/FaGG0jl7Gdj6OWWddTopZUYKWV0mYPlEpicEALKEiVAhFnd9fNsvalh81aRZzfbzbL2pYfNKjLYcdyLc05XvtO/+atGvMrDatSnXvgxxA/pG9Mf8VdD6yVvW+AXE/EqVN5GnoVzj5mbyUY15+d4K/rn4Jj9uVjrUcoPxej2f2/cjlZ6HjTZXnDtovOtR3iUw3rvXd+0VX8Xp/KyVmekl45hN+ks9YeIXmjrlx1c7xKhd3nxUfi8ekfuOzPUxeM9ZviE114z1h4heXNd2nxTX1SOPxUX4svl+/wCCR6j9OZ67fEIN6z12+IXlfTOU3SqPxf8A8ff8AemfTWeu3xCcL1nrt8QvMQ/tSisAj4u/k+/4GkenfTGes3xCPpbPWb4heXvrjgpbRhe9rGkS4gCTlmYHxITj4s5Oyh9/wAvlgsw91s+mMbyXU4b1idHNAAzJ1VHZ3kxuug6aux9MAT0TG9LXd3UwQG/3iI5L13YG7dO3aDGKpxqHXPUN9Ud3vXcAWhZy1krM7KWInTjlR88FluOq6nUDgcw55Dx2OGFsH3LQbI3z+j0xTpsAYNA4udr2kyvT9vboW14Wm4py5pEPaSxxHqlwzLezwhPtN07SkOpb0h2lgcfF0lWxajsiupOdTmkzPbpbzNvKjqZAa4NxAgyCAQDke8LR1bUt105q5S2dSa7E2mxroIxBrQYOokCYyCsEIzsqynFDhzCMY5hcfevdJ5Bq2jnA6upAmD2s5H+z4cj5468qcXP/AGnLkq47hO0osg7o9bxjmEdKOY8V5Eb5/F7/ANoqJ91U9d/7RVXxSHysg2z2LphzHis7vm8EWWY/8UsPmrzl15V9d/7RTbW6e68sQ9ziPp9pkSSP9KFZHHRqPKluEZeZKxcxgXN97QvPmlSiqoCB9KvpH/mF580qd1IQsHEr9WXqSluxuOeJSY05tKEj2DmuawDS9K3vSupCJTZaNSEZR6AGpj0pLfWSgsjNwTyvsLQjBPNKQU4tZ6yc0t5ocRleCnNqe9SimISYQgCOeaQP5KUMHNOFIcCgRDiJWu8n2zcVcvOlJoP/ABKgOEf3WBx73jkspV6jZPgNTJiAOa9F3K2Q+3okudiq1T0lRhgNaYADGO/sgAZ6mdFseGU1d1H00Q0jYsTwuJtnem3tKJq3D8AGWE+eXa4Q3Un4LyDenyyV7gllvNClpkftHDtePN7m+JWvfsXqJ70ClXhHk/8AKHUtnYXkvpEy5hMlpPpMJ48xxXuNjfMrU21KTg5jhII/nI9iBWJkISPeACTkACSeQGqBGRuvKTRpXdShVpvAY/D0jSHDQSS3IjXhOi4e+uz6VRgvLRzXsc4Nq4eDjo4j0STAIPEg8SvPrm/NW6rVCD9pUe+eUkmPiu5ujcxd9C8/ZXbTQeOAeQTSdHMOAH94qmvSVWnYbWtigXJherFzbFjnNdq1xae8GCq5przdjnbAVE21dN5Y/wD37T5oS9Gi2pRd2J/9/afNCvw6/Vj6hF6otilNzfZx/wB4Xg/6vJTdHkInSQefYoHPAub3mNoXndnUMSFO5+gkZHFHGNP8VDE/xZX7kmrsiwEa68vzCaWw2Tz96c98OiDIxHw0McMkGnEEZySf4KkViAGRxGce5QusyXEkiI9/+auU6cagnWTwmM+9IXtmY1zIHLTPkexSU2gypnNFm8kAdp7wpm2PPjor7QMIcOqYM8sPJJUYYkTrMRoOBhT4shcOKKFSyiOt/PemOpVGHmuk9o1JHWAIGk58uGibXqjWNchnyRxJdSWRFRt08RiGWenZzTvpQOvxVuJzPccuxR1bUTGEyfgno1qhZRKLm89eCnwDkqhsoiOGR4GNUVMQyGY58iO1LKugep2djWzX3DcWjIeBzLSInskg+4L0DZ1xovM93bp30gh3qnPnmCt1s+5W3g1lpfzCL8xiPL804rN3oltZvva5h/c74LyYuXuHlmsOl2W2oBJoVmuP+5UBpn/mNNeE4l0pnWW6V2REOK9a8kO8tV1yKFMyHAvqNObWtaM39jpwDtnPmPGw5e++Q3dvobN108de4MM7KTDA/adJ7g1NgengHiVBtCybWo1KTy4NqMcwlpwuAcIMEaHNTYkspET533n2XV2fdOpV88XXp1ogVWkwXRwcPSHA9hC5rttGjWY4OnCWPbEecx0/wXu+/m6TNoWbqRgVGy+i8+jUA0J9V2h754BeY7i+R2q+o2ttFvRUmmRRJ+0qEcHR5jefE9mqG9LD+p29+Nlllw6q3zapxdxIBPjqsxjzW1352iDVfR5MY8dhzEeAWPdTGkz2hYFdWqOxRVhZ6ELXSkoT9LspH+32nzQpmUzEiIn9yYz/AFux9oWk/wD6hLD/AMWPqQitUTUKRN5fwQIvryZE/wBYToFYqUxIyaTHVLTmIdmTHYeKo12Tc3sOg/T7w6Z/6YjI8iJHeB2Jj3OaMw2SY110z7I07c1HFJurJfUJaPYu3NUY3S0+bnnnpmOyCoaFQ9GCZBgmZy0Ed6r0LmSA4RjJkkGIMOEeK6jMLhMS0HC7MtkAHVvMROQ4D386jYad2Q1KZFNkGZMnTLqyR+/VR2J6obHmvPWjnw7ZifepLupFXqYQDhdDubi4HrDUTPj3hW9oUsIGAS7PITqCCOOhxOkwpxiSy7lSsWT1T/Z4Rm7M5a5EeCAwx1POzDQfOyyE/FD6OT4e04cznq5sYmj+8QnWNyGsqEEYnMhnPEcYBMcJd4wnsxrR6kN3TcBieRMiA2MiHGRnpp8e1RUrPqToMQg5Tn7/AOZVq2qs6uR62ZGsF46wj9uO8cU1rQWmIBlxE8hJMgellkU3ZMSd0Ne104XQHHNmYzGmfgVLcyHS6Os2BhM5jSRGXNVH43NEgDDHWyBLhJBzzAI4dmila+MMEwDMwM5AOZ0yOY7Co3GpdSo3aA80nUjhOX8hc+4vyHgHIEd3xXYt7PIAkQagGhMkiPhMrm39pJBEmTIOoBJJ62XMfFdEHCxS7smt9q4XtJyjjwiMK1mytsteA5pBGnvGRC8+uWAENbqc8WuZjEe4fkuTT2rVtqrjTcM5xNObSRxj8wtDDyy6dyUFfQ97bUZXpPpVmh9N7cLmGRiGuoII0Giy175GbCpnSfcUTyDm1Wj3PGL/AJlS3V3k6Six05kQ4cnDzh4rRt3iAOeQGHPWQ92D3Qc1dKpkOpNdTKnyAuLvs71pbOYdSc10dkPIlexbMosp0abKeTGMaxo0gNGED4Lj21+DodDHvCuC6w9f0T5/YdA/uOh8eaOLctynXDkocqrayVleQCMwRI7jmE84spaLlBWqqEXoIMEGCRlnmNf4LM737yihRMOAe4FrO8+l3D+ChOqkrhltqzE71XLqt1Vqtybj6PFlGFowg+IcVzra5BMRpHeA7QnhxGqr0HOcQ0iRJAOkkiOOX+ansXMpGqKgM9ZozyygZiOYJzWU3mbbOWeruizUYXAt0EF0DgQQM+fFVqTz9MsZH+3WZ/6oUdetGYzaC4cCcJkaxnnPgmWJJurAnMHaFqGmc8qon8tVLD61I+pCO9i06sBd3/WH+u3own/5S4EdvVOnam5uYXFrpBl2LLDrAwiC3nPYobpjfpd/Mz9PuwSDwNUt09bPLvV8EuAAiABOjiQ0Rqdco1CeJX6kvUGndlMWktBzxSDqCGtbOQOuYdPu5q0Kk4TkcndTPSSHQe2TGmqrgufVc5nmiIk9ZwGpw8YGLPtVurRgw3TCIEEtzcJBM5Z/zoqsulyHUjq2ZxjHABa4EgiDgAcHZ6Tn7/BT1yRJ1bk3EQYIjFHAZiD7k2vXAfAgaCBwLDnE56g+5yo16sdHM+qfGWH8vcmrBexJQqvqEy0NdxGmLiBlqZmRxgpKb6byMMtz0ByBBkYTxETl/mreDBVbLcBAE4gQMYBkaQTJHMJb1oa7QNJZkWEkSCDILjnDh8I4hKSW5Le7ZTsr0ue/qunC4QecEteeYOvLwCvU64AJDYLC5haNSXODIkZgAgmZ5qk9sva4HC7C7uImC3TKC4n3jsCmdTcK1Z0sh2FwxB2FrfTxiInMzlnn2puCtcknbQA1z5pNpl0kFpz6vVZ4Q5rtZyOnNo2RVDS15a0tJLQXtE4i0HqgyCCAOXwUlE1HVg9jtQ8Q7IQQZEN46CAOWcqCjQHSODAJex+vJtM4ZPLFhCirWHKz2J2VIOslsRHExLSB2iT/AJKq2ybI6xPnkdUjINEZTJ7Co7O3c3rGAQ5nVMEyXTHaIa4e7tV60nE3rkENDWQQMyTMyZ0Az4FuqajbQgrnNuaUiWtLyCGkSJLBm73wDr+a5e0NjNe1zmh0tA6oEk9aNBnkOU+aF2TTwzUbA9YEZSMg5vv15HsKl6QSAGkFwOICGjCHOicsjlHd2wpwrOFrE0nc4uydlvoslkkHz5yGQdLx26CO0cpPXqXh6J08WgfskO/MKzWqNcA5hDTTxHSOE5wYEk69hVUWJc57GtIGAlpJEQQSCHExB6s9p0Eqc6spoJXOzbbzAMc3OYDgRyjWeYIGWpg81pLfbrWE4nS1wc9vHKAX0yD2GYPCcsl51a1cg4wCWxBAaAWiTGXGDI5lXryoMMYg0mSCQSIORBjSCoqq1oTjVaRzrTfbaDy5tN+AiqYDw0BrH5hvW80hpEDPU6mE3eS52i5/Ri6qOb0TXYMXQk8HgNBAdBiM8w5uWqf9GLH4oGIGTocTgGlhxaEaHLkrtKt1SXE+i3MHzH6ieIBFM8uqrniLO8UPjO5P5Md5DRsa3Sz0bKmTzOEOdq2eeYy1XO25tg3Ly95OZIDWmcNMHj2zr2xylUqlN7XYXNOAaAFww4j1hhGWbic+1Xb6m0Q5nJrXd4AGKBw0yz/hCpVz6inVurBsqqeEuBwy109UziBMaDzQTyJU/wBIBpup1mHpWkkFwdIHIx28VWc2C7EGzhxS3RzXGTAGoP7oVitUDzMgPa2TGhAEGO2NeeEdqoauU3JvoYgN1c2ROgLcMteOY/I8IVDZjS28sWkZf0haweEiqJCkpV2jqtLjB0MhuXKeYzIB4qW0BN1YEwI2hagjLMmq3MeB8VdQdqq+th5k5Iku65Fe/DIn6dezIBxTVMDPTjn2qa/6OmxjWkgua0kA5y4CQ48hmuXtW9FK+vA9tTO+unQKdUgtNUwQQ2M4VS82wHvacNTLU9FW0GnoqyvTm5uye/YJN6qxonFvosxENnJxAIESPgorV5e14zmC4TlLX+jnpw8FzqW3mNcMqmEtwn7Gt8OorlDeCiHgHpi1rRB6GvmddMHP9yojTqLy5Xb0Ek30HXLsNKSx2KBE6mTDzp1jr+45hQ9M1wHVMgdY5kHMYS5pzHuTdobepOIcOlJzBBpXEEZmc2dsQl/p6gdGPza0ENo1hpIzinnEzPYk6c9sr9gcdSxRMAkuJDSOpriBzIknq6a9ynuX9TBiaYMMwnUOzDn+tll3g6KhtDbtJ3WZja4CCOgrw6OfUhVrja9J4bLagiP6mvyM+jrKShU2yv2FldrHbp0mnzeqCWxicSdBMHtPCMs0XZAqYBJyMunED6QiPz/wXBttssOIPFYOkFjhSqkduWCdAE+ht1vSknpMznFGsMjrEMkRkp8OfWL9hq/Y6j6mE03DNoAaQJkOMy4kazIUG17bqsqUiQC2m05tBBa1oOQzg4Z018Fy2bwYS4AVQJj/AEVWHNmQYwfDtKX+nRlLakcT0VbnPFnYEuHU+Vk3qrNHTtL50EAhpYS7F1ZGHKJnMQTkOaS3YMUlwAxAiDmSSJGevnTl3rj3e1W1Hg4XtJmXdFWgS6ZwhmkQICr21+Gv6wqecf6utGWhAwzzUlRnZ6MhJM7t2akOaDLKckzEgPOEZcczmQmNokljsWUaZTIcTkeHAeKguduMMkCp12Brvsq4gyDPmdgXOG08L2x0jmhpBPRVtTr6Os5qPAm+j9ixLS73Oya+VQBsNeQHakkM9HLscTH8FYtG4vs3nIBmEx5wgGIEcOPNcj+lmy4HpcLh/wCjWkGc/Ry1J9yuWO2KLAJ6QuGYPQ3EGBpkznmiNKp8rIK/XYmtjRe2etLXF3DEQdQZyyzOWeqlbZF9MiASzEMRxZgiQMtea511tKjLX0+nxZYwaVbN3MHBxVqhvDTlxHTNHojoqzog9UE4M4T4VTNez9gjFxdiF1aBkJnDmdJbpEcfyCKV0S4TLgCZBMjDkYg8M/iq9xtGmWgDpfPzHQ1h1Y18zX+Kjt7+kKlQkVMJZDfsqxznL0MskcKdnoyOWTep1q95JxO4MgGdI0nsUFO8Y49cECACCZMgQZAHaRpoexc9u0GE9bpAMhPRVjkMtMH8wkuryl0jjSFXDOQdRrEgaRiwSfBRjRmuj9hqMjtU7agQ3Mw0ENy4nOMtW4sRy9YptrRgtFVxEFzmkDEYdExOujT7iuVU2owF2BtQAty+yrDrcxDchl8Vbo7cp9HDhUxBpDX9DXMcMJ6nFWcKdtncHF5thzaQdUgA4ZLoaRlA4TqcyAO1PtK7De2OCc76zMnielEx46Lm0r9od/WDOZ6GvOkepxVvZVw19/Zim1+V/bOA6Os3C0VRJlzYjvKnQpTVRXT3CMXdaH0ghCFtnSCEIQAIQhAAhCEACEIQAIQhAAhCEACEIQAIQhAAhCEACEIQAIQhAAhCEACEIQB//9k="/>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2074" name="Picture 26" descr="http://www.elizabethtownyouthsoccer.com/wp-content/uploads/2012/04/EYSA-4-300x300.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67951" y="3371850"/>
            <a:ext cx="1790700" cy="1790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21033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09599" y="1600200"/>
            <a:ext cx="7783207" cy="4114800"/>
          </a:xfrm>
        </p:spPr>
        <p:txBody>
          <a:bodyPr/>
          <a:lstStyle/>
          <a:p>
            <a:pPr marL="0" indent="0" algn="ctr">
              <a:buNone/>
            </a:pPr>
            <a:r>
              <a:rPr lang="en-US" dirty="0"/>
              <a:t>M</a:t>
            </a:r>
            <a:r>
              <a:rPr lang="en-US" dirty="0" smtClean="0"/>
              <a:t>any </a:t>
            </a:r>
            <a:r>
              <a:rPr lang="en-US" dirty="0"/>
              <a:t>thanks </a:t>
            </a:r>
            <a:r>
              <a:rPr lang="en-US" dirty="0" smtClean="0"/>
              <a:t>to </a:t>
            </a:r>
            <a:r>
              <a:rPr lang="en-US" dirty="0"/>
              <a:t>the NASA Space Grant for making this all </a:t>
            </a:r>
            <a:r>
              <a:rPr lang="en-US" dirty="0"/>
              <a:t>possible, to the entire La Belle Group Lab, </a:t>
            </a:r>
            <a:r>
              <a:rPr lang="en-US" dirty="0" smtClean="0"/>
              <a:t>to </a:t>
            </a:r>
            <a:r>
              <a:rPr lang="en-US" dirty="0"/>
              <a:t>my parents for always supporting my academic interest</a:t>
            </a:r>
            <a:r>
              <a:rPr lang="en-US" dirty="0" smtClean="0"/>
              <a:t>. A special thanks to John my </a:t>
            </a:r>
            <a:r>
              <a:rPr lang="en-US" dirty="0"/>
              <a:t>c</a:t>
            </a:r>
            <a:r>
              <a:rPr lang="en-US" dirty="0" smtClean="0"/>
              <a:t>apstone partner and </a:t>
            </a:r>
            <a:r>
              <a:rPr lang="en-US" dirty="0"/>
              <a:t>Brittney </a:t>
            </a:r>
            <a:r>
              <a:rPr lang="en-US" dirty="0" smtClean="0"/>
              <a:t>Haselwood</a:t>
            </a:r>
            <a:r>
              <a:rPr lang="en-US" dirty="0" smtClean="0"/>
              <a:t> </a:t>
            </a:r>
            <a:r>
              <a:rPr lang="en-US" dirty="0"/>
              <a:t>for her support and assistance. And to my mentor, Dr. La Belle, for the opportunity and resources to design and explore new possibilities.</a:t>
            </a:r>
          </a:p>
          <a:p>
            <a:endParaRPr lang="en-US" dirty="0"/>
          </a:p>
        </p:txBody>
      </p:sp>
      <p:sp>
        <p:nvSpPr>
          <p:cNvPr id="4" name="Title 3"/>
          <p:cNvSpPr>
            <a:spLocks noGrp="1"/>
          </p:cNvSpPr>
          <p:nvPr>
            <p:ph type="title"/>
          </p:nvPr>
        </p:nvSpPr>
        <p:spPr/>
        <p:txBody>
          <a:bodyPr/>
          <a:lstStyle/>
          <a:p>
            <a:r>
              <a:rPr lang="en-US" dirty="0"/>
              <a:t>A</a:t>
            </a:r>
            <a:r>
              <a:rPr lang="en-US" dirty="0" smtClean="0"/>
              <a:t>cknowledgements</a:t>
            </a:r>
            <a:endParaRPr lang="en-US" dirty="0"/>
          </a:p>
        </p:txBody>
      </p:sp>
      <p:pic>
        <p:nvPicPr>
          <p:cNvPr id="5" name="Picture 9"/>
          <p:cNvPicPr>
            <a:picLocks noChangeAspect="1" noChangeArrowheads="1"/>
          </p:cNvPicPr>
          <p:nvPr/>
        </p:nvPicPr>
        <p:blipFill>
          <a:blip r:embed="rId2" cstate="print"/>
          <a:srcRect/>
          <a:stretch>
            <a:fillRect/>
          </a:stretch>
        </p:blipFill>
        <p:spPr bwMode="auto">
          <a:xfrm>
            <a:off x="4966733" y="5976079"/>
            <a:ext cx="1049677" cy="848541"/>
          </a:xfrm>
          <a:prstGeom prst="rect">
            <a:avLst/>
          </a:prstGeom>
          <a:noFill/>
          <a:ln w="9525">
            <a:noFill/>
            <a:miter lim="800000"/>
            <a:headEnd/>
            <a:tailEnd/>
          </a:ln>
          <a:effectLst/>
        </p:spPr>
      </p:pic>
      <p:pic>
        <p:nvPicPr>
          <p:cNvPr id="6" name="Picture 2"/>
          <p:cNvPicPr>
            <a:picLocks noChangeAspect="1" noChangeArrowheads="1"/>
          </p:cNvPicPr>
          <p:nvPr/>
        </p:nvPicPr>
        <p:blipFill>
          <a:blip r:embed="rId3" cstate="print"/>
          <a:srcRect/>
          <a:stretch>
            <a:fillRect/>
          </a:stretch>
        </p:blipFill>
        <p:spPr bwMode="auto">
          <a:xfrm>
            <a:off x="3057726" y="5976079"/>
            <a:ext cx="1311443" cy="850328"/>
          </a:xfrm>
          <a:prstGeom prst="rect">
            <a:avLst/>
          </a:prstGeom>
          <a:noFill/>
          <a:ln w="9525">
            <a:noFill/>
            <a:miter lim="800000"/>
            <a:headEnd/>
            <a:tailEnd/>
          </a:ln>
        </p:spPr>
      </p:pic>
      <p:pic>
        <p:nvPicPr>
          <p:cNvPr id="7" name="Picture 3"/>
          <p:cNvPicPr>
            <a:picLocks noChangeAspect="1" noChangeArrowheads="1"/>
          </p:cNvPicPr>
          <p:nvPr/>
        </p:nvPicPr>
        <p:blipFill>
          <a:blip r:embed="rId4" cstate="print"/>
          <a:srcRect/>
          <a:stretch>
            <a:fillRect/>
          </a:stretch>
        </p:blipFill>
        <p:spPr bwMode="auto">
          <a:xfrm>
            <a:off x="4369169" y="5977866"/>
            <a:ext cx="597564" cy="848541"/>
          </a:xfrm>
          <a:prstGeom prst="rect">
            <a:avLst/>
          </a:prstGeom>
          <a:noFill/>
          <a:ln w="9525">
            <a:noFill/>
            <a:miter lim="800000"/>
            <a:headEnd/>
            <a:tailEnd/>
          </a:ln>
        </p:spPr>
      </p:pic>
    </p:spTree>
    <p:extLst>
      <p:ext uri="{BB962C8B-B14F-4D97-AF65-F5344CB8AC3E}">
        <p14:creationId xmlns:p14="http://schemas.microsoft.com/office/powerpoint/2010/main" val="36363368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Questions?</a:t>
            </a:r>
            <a:endParaRPr lang="en-US" dirty="0"/>
          </a:p>
        </p:txBody>
      </p:sp>
      <p:pic>
        <p:nvPicPr>
          <p:cNvPr id="5" name="Picture 9"/>
          <p:cNvPicPr>
            <a:picLocks noChangeAspect="1" noChangeArrowheads="1"/>
          </p:cNvPicPr>
          <p:nvPr/>
        </p:nvPicPr>
        <p:blipFill>
          <a:blip r:embed="rId2" cstate="print"/>
          <a:srcRect/>
          <a:stretch>
            <a:fillRect/>
          </a:stretch>
        </p:blipFill>
        <p:spPr bwMode="auto">
          <a:xfrm>
            <a:off x="4966733" y="5976079"/>
            <a:ext cx="1049677" cy="848541"/>
          </a:xfrm>
          <a:prstGeom prst="rect">
            <a:avLst/>
          </a:prstGeom>
          <a:noFill/>
          <a:ln w="9525">
            <a:noFill/>
            <a:miter lim="800000"/>
            <a:headEnd/>
            <a:tailEnd/>
          </a:ln>
          <a:effectLst/>
        </p:spPr>
      </p:pic>
      <p:pic>
        <p:nvPicPr>
          <p:cNvPr id="6" name="Picture 2"/>
          <p:cNvPicPr>
            <a:picLocks noChangeAspect="1" noChangeArrowheads="1"/>
          </p:cNvPicPr>
          <p:nvPr/>
        </p:nvPicPr>
        <p:blipFill>
          <a:blip r:embed="rId3" cstate="print"/>
          <a:srcRect/>
          <a:stretch>
            <a:fillRect/>
          </a:stretch>
        </p:blipFill>
        <p:spPr bwMode="auto">
          <a:xfrm>
            <a:off x="3057726" y="5976079"/>
            <a:ext cx="1311443" cy="850328"/>
          </a:xfrm>
          <a:prstGeom prst="rect">
            <a:avLst/>
          </a:prstGeom>
          <a:noFill/>
          <a:ln w="9525">
            <a:noFill/>
            <a:miter lim="800000"/>
            <a:headEnd/>
            <a:tailEnd/>
          </a:ln>
        </p:spPr>
      </p:pic>
      <p:pic>
        <p:nvPicPr>
          <p:cNvPr id="7" name="Picture 3"/>
          <p:cNvPicPr>
            <a:picLocks noChangeAspect="1" noChangeArrowheads="1"/>
          </p:cNvPicPr>
          <p:nvPr/>
        </p:nvPicPr>
        <p:blipFill>
          <a:blip r:embed="rId4" cstate="print"/>
          <a:srcRect/>
          <a:stretch>
            <a:fillRect/>
          </a:stretch>
        </p:blipFill>
        <p:spPr bwMode="auto">
          <a:xfrm>
            <a:off x="4369169" y="5977866"/>
            <a:ext cx="597564" cy="848541"/>
          </a:xfrm>
          <a:prstGeom prst="rect">
            <a:avLst/>
          </a:prstGeom>
          <a:noFill/>
          <a:ln w="9525">
            <a:noFill/>
            <a:miter lim="800000"/>
            <a:headEnd/>
            <a:tailEnd/>
          </a:ln>
        </p:spPr>
      </p:pic>
      <p:pic>
        <p:nvPicPr>
          <p:cNvPr id="8" name="Picture 2"/>
          <p:cNvPicPr>
            <a:picLocks noGrp="1" noChangeAspect="1" noChangeArrowheads="1"/>
          </p:cNvPicPr>
          <p:nvPr>
            <p:ph sz="quarter" idx="13"/>
          </p:nvPr>
        </p:nvPicPr>
        <p:blipFill>
          <a:blip r:embed="rId5">
            <a:extLst>
              <a:ext uri="{28A0092B-C50C-407E-A947-70E740481C1C}">
                <a14:useLocalDpi xmlns:a14="http://schemas.microsoft.com/office/drawing/2010/main" val="0"/>
              </a:ext>
            </a:extLst>
          </a:blip>
          <a:srcRect/>
          <a:stretch>
            <a:fillRect/>
          </a:stretch>
        </p:blipFill>
        <p:spPr bwMode="auto">
          <a:xfrm>
            <a:off x="762000" y="1524000"/>
            <a:ext cx="7467600" cy="4032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50649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Problem</a:t>
            </a:r>
            <a:endParaRPr lang="en-US" dirty="0"/>
          </a:p>
        </p:txBody>
      </p:sp>
      <p:sp>
        <p:nvSpPr>
          <p:cNvPr id="3" name="Content Placeholder 2"/>
          <p:cNvSpPr>
            <a:spLocks noGrp="1"/>
          </p:cNvSpPr>
          <p:nvPr>
            <p:ph sz="quarter" idx="13"/>
          </p:nvPr>
        </p:nvSpPr>
        <p:spPr>
          <a:xfrm>
            <a:off x="457200" y="1600200"/>
            <a:ext cx="4191000" cy="4525963"/>
          </a:xfrm>
        </p:spPr>
        <p:txBody>
          <a:bodyPr>
            <a:normAutofit/>
          </a:bodyPr>
          <a:lstStyle/>
          <a:p>
            <a:r>
              <a:rPr lang="en-US" sz="2000" dirty="0" smtClean="0"/>
              <a:t>Continuous Stress Assessment </a:t>
            </a:r>
          </a:p>
          <a:p>
            <a:r>
              <a:rPr lang="en-US" sz="2000" dirty="0" smtClean="0"/>
              <a:t>TBI, food </a:t>
            </a:r>
            <a:r>
              <a:rPr lang="en-US" sz="2000" dirty="0"/>
              <a:t>deprivation, strenuous exercise and diabetic or pre-diabetic </a:t>
            </a:r>
            <a:r>
              <a:rPr lang="en-US" sz="2000" dirty="0" smtClean="0"/>
              <a:t>tendencies.</a:t>
            </a:r>
            <a:endParaRPr lang="en-US" sz="2000" dirty="0" smtClean="0"/>
          </a:p>
          <a:p>
            <a:r>
              <a:rPr lang="en-US" sz="2000" dirty="0" smtClean="0"/>
              <a:t>“A </a:t>
            </a:r>
            <a:r>
              <a:rPr lang="en-US" sz="2000" dirty="0"/>
              <a:t>TBI is caused by a bump, blow or jolt to the head or a penetrating head injury that disrupts the </a:t>
            </a:r>
            <a:r>
              <a:rPr lang="en-US" sz="2000" dirty="0" smtClean="0"/>
              <a:t>normal </a:t>
            </a:r>
            <a:r>
              <a:rPr lang="en-US" sz="2000" dirty="0"/>
              <a:t>function of the brain</a:t>
            </a:r>
            <a:r>
              <a:rPr lang="en-US" sz="2000" dirty="0" smtClean="0"/>
              <a:t>.”(</a:t>
            </a:r>
            <a:r>
              <a:rPr lang="en-US" sz="2000" dirty="0" smtClean="0"/>
              <a:t>CDC,Center</a:t>
            </a:r>
            <a:r>
              <a:rPr lang="en-US" sz="2000" dirty="0" smtClean="0"/>
              <a:t> for Disease Control)</a:t>
            </a:r>
            <a:endParaRPr lang="en-US" sz="2000" dirty="0"/>
          </a:p>
          <a:p>
            <a:pPr marL="0" indent="0">
              <a:buNone/>
            </a:pPr>
            <a:endParaRPr lang="en-US" dirty="0"/>
          </a:p>
        </p:txBody>
      </p:sp>
      <p:pic>
        <p:nvPicPr>
          <p:cNvPr id="5" name="Picture 9"/>
          <p:cNvPicPr>
            <a:picLocks noChangeAspect="1" noChangeArrowheads="1"/>
          </p:cNvPicPr>
          <p:nvPr/>
        </p:nvPicPr>
        <p:blipFill>
          <a:blip r:embed="rId2" cstate="print"/>
          <a:srcRect/>
          <a:stretch>
            <a:fillRect/>
          </a:stretch>
        </p:blipFill>
        <p:spPr bwMode="auto">
          <a:xfrm>
            <a:off x="4966733" y="5976079"/>
            <a:ext cx="1049677" cy="848541"/>
          </a:xfrm>
          <a:prstGeom prst="rect">
            <a:avLst/>
          </a:prstGeom>
          <a:noFill/>
          <a:ln w="9525">
            <a:noFill/>
            <a:miter lim="800000"/>
            <a:headEnd/>
            <a:tailEnd/>
          </a:ln>
          <a:effectLst/>
        </p:spPr>
      </p:pic>
      <p:pic>
        <p:nvPicPr>
          <p:cNvPr id="6" name="Picture 2"/>
          <p:cNvPicPr>
            <a:picLocks noChangeAspect="1" noChangeArrowheads="1"/>
          </p:cNvPicPr>
          <p:nvPr/>
        </p:nvPicPr>
        <p:blipFill>
          <a:blip r:embed="rId3" cstate="print"/>
          <a:srcRect/>
          <a:stretch>
            <a:fillRect/>
          </a:stretch>
        </p:blipFill>
        <p:spPr bwMode="auto">
          <a:xfrm>
            <a:off x="3057726" y="5976079"/>
            <a:ext cx="1311443" cy="850328"/>
          </a:xfrm>
          <a:prstGeom prst="rect">
            <a:avLst/>
          </a:prstGeom>
          <a:noFill/>
          <a:ln w="9525">
            <a:noFill/>
            <a:miter lim="800000"/>
            <a:headEnd/>
            <a:tailEnd/>
          </a:ln>
        </p:spPr>
      </p:pic>
      <p:pic>
        <p:nvPicPr>
          <p:cNvPr id="7" name="Picture 3"/>
          <p:cNvPicPr>
            <a:picLocks noChangeAspect="1" noChangeArrowheads="1"/>
          </p:cNvPicPr>
          <p:nvPr/>
        </p:nvPicPr>
        <p:blipFill>
          <a:blip r:embed="rId4" cstate="print"/>
          <a:srcRect/>
          <a:stretch>
            <a:fillRect/>
          </a:stretch>
        </p:blipFill>
        <p:spPr bwMode="auto">
          <a:xfrm>
            <a:off x="4369169" y="5977866"/>
            <a:ext cx="597564" cy="848541"/>
          </a:xfrm>
          <a:prstGeom prst="rect">
            <a:avLst/>
          </a:prstGeom>
          <a:noFill/>
          <a:ln w="9525">
            <a:noFill/>
            <a:miter lim="800000"/>
            <a:headEnd/>
            <a:tailEnd/>
          </a:ln>
        </p:spPr>
      </p:pic>
      <p:pic>
        <p:nvPicPr>
          <p:cNvPr id="4" name="Picture 2" descr="http://4.bp.blogspot.com/_m4Ot93LSp30/SZ2v9U-rK1I/AAAAAAAAABw/ZFKZ-vuaeKU/s400/Stress-ZebraStripes.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66733" y="1676400"/>
            <a:ext cx="3057525"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70498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a:t>
            </a:r>
            <a:endParaRPr lang="en-US" dirty="0"/>
          </a:p>
        </p:txBody>
      </p:sp>
      <p:sp>
        <p:nvSpPr>
          <p:cNvPr id="3" name="Content Placeholder 2"/>
          <p:cNvSpPr>
            <a:spLocks noGrp="1"/>
          </p:cNvSpPr>
          <p:nvPr>
            <p:ph sz="quarter" idx="13"/>
          </p:nvPr>
        </p:nvSpPr>
        <p:spPr>
          <a:xfrm>
            <a:off x="225795" y="2438400"/>
            <a:ext cx="4143374" cy="4724400"/>
          </a:xfrm>
        </p:spPr>
        <p:txBody>
          <a:bodyPr>
            <a:normAutofit/>
          </a:bodyPr>
          <a:lstStyle/>
          <a:p>
            <a:pPr marL="285750" indent="-285750">
              <a:buFont typeface="Arial" pitchFamily="34" charset="0"/>
              <a:buChar char="•"/>
            </a:pPr>
            <a:r>
              <a:rPr lang="en-US" sz="1800" dirty="0" smtClean="0"/>
              <a:t>My team </a:t>
            </a:r>
            <a:r>
              <a:rPr lang="en-US" sz="1800" dirty="0"/>
              <a:t>is working to create a continuous </a:t>
            </a:r>
            <a:r>
              <a:rPr lang="en-US" sz="1800" dirty="0" smtClean="0"/>
              <a:t>glucose lactate sensor </a:t>
            </a:r>
            <a:r>
              <a:rPr lang="en-US" sz="1800" dirty="0"/>
              <a:t>to monitor the fluctuating </a:t>
            </a:r>
            <a:r>
              <a:rPr lang="en-US" sz="1800" dirty="0" smtClean="0"/>
              <a:t>biomarkers </a:t>
            </a:r>
            <a:r>
              <a:rPr lang="en-US" sz="1800" dirty="0" smtClean="0"/>
              <a:t>of stress. </a:t>
            </a:r>
            <a:endParaRPr lang="en-US" sz="1800" dirty="0" smtClean="0"/>
          </a:p>
          <a:p>
            <a:pPr marL="285750" indent="-285750">
              <a:buFont typeface="Arial" pitchFamily="34" charset="0"/>
              <a:buChar char="•"/>
            </a:pPr>
            <a:r>
              <a:rPr lang="en-US" sz="1800" dirty="0" smtClean="0"/>
              <a:t>Currently </a:t>
            </a:r>
            <a:r>
              <a:rPr lang="en-US" sz="1800" dirty="0"/>
              <a:t>I am exploring materials to be used in a continuous </a:t>
            </a:r>
            <a:r>
              <a:rPr lang="en-US" sz="1800" dirty="0" smtClean="0"/>
              <a:t>subcutaneous sensor device </a:t>
            </a:r>
            <a:r>
              <a:rPr lang="en-US" sz="1800" dirty="0"/>
              <a:t>to detect these </a:t>
            </a:r>
            <a:r>
              <a:rPr lang="en-US" sz="1800" dirty="0" smtClean="0"/>
              <a:t>glucose and lactate levels and potentially additional TBI </a:t>
            </a:r>
            <a:r>
              <a:rPr lang="en-US" sz="1800" dirty="0"/>
              <a:t>biomarkers</a:t>
            </a:r>
            <a:r>
              <a:rPr lang="en-US" dirty="0"/>
              <a:t>. </a:t>
            </a:r>
            <a:endParaRPr lang="en-US" dirty="0" smtClean="0"/>
          </a:p>
        </p:txBody>
      </p:sp>
      <p:pic>
        <p:nvPicPr>
          <p:cNvPr id="10" name="Picture 9"/>
          <p:cNvPicPr>
            <a:picLocks noChangeAspect="1" noChangeArrowheads="1"/>
          </p:cNvPicPr>
          <p:nvPr/>
        </p:nvPicPr>
        <p:blipFill>
          <a:blip r:embed="rId3" cstate="print"/>
          <a:srcRect/>
          <a:stretch>
            <a:fillRect/>
          </a:stretch>
        </p:blipFill>
        <p:spPr bwMode="auto">
          <a:xfrm>
            <a:off x="4966733" y="5976079"/>
            <a:ext cx="1049677" cy="848541"/>
          </a:xfrm>
          <a:prstGeom prst="rect">
            <a:avLst/>
          </a:prstGeom>
          <a:noFill/>
          <a:ln w="9525">
            <a:noFill/>
            <a:miter lim="800000"/>
            <a:headEnd/>
            <a:tailEnd/>
          </a:ln>
          <a:effectLst/>
        </p:spPr>
      </p:pic>
      <p:pic>
        <p:nvPicPr>
          <p:cNvPr id="11" name="Picture 2"/>
          <p:cNvPicPr>
            <a:picLocks noChangeAspect="1" noChangeArrowheads="1"/>
          </p:cNvPicPr>
          <p:nvPr/>
        </p:nvPicPr>
        <p:blipFill>
          <a:blip r:embed="rId4" cstate="print"/>
          <a:srcRect/>
          <a:stretch>
            <a:fillRect/>
          </a:stretch>
        </p:blipFill>
        <p:spPr bwMode="auto">
          <a:xfrm>
            <a:off x="3057726" y="5976079"/>
            <a:ext cx="1311443" cy="850328"/>
          </a:xfrm>
          <a:prstGeom prst="rect">
            <a:avLst/>
          </a:prstGeom>
          <a:noFill/>
          <a:ln w="9525">
            <a:noFill/>
            <a:miter lim="800000"/>
            <a:headEnd/>
            <a:tailEnd/>
          </a:ln>
        </p:spPr>
      </p:pic>
      <p:pic>
        <p:nvPicPr>
          <p:cNvPr id="12" name="Picture 3"/>
          <p:cNvPicPr>
            <a:picLocks noChangeAspect="1" noChangeArrowheads="1"/>
          </p:cNvPicPr>
          <p:nvPr/>
        </p:nvPicPr>
        <p:blipFill>
          <a:blip r:embed="rId5" cstate="print"/>
          <a:srcRect/>
          <a:stretch>
            <a:fillRect/>
          </a:stretch>
        </p:blipFill>
        <p:spPr bwMode="auto">
          <a:xfrm>
            <a:off x="4369169" y="5977866"/>
            <a:ext cx="597564" cy="848541"/>
          </a:xfrm>
          <a:prstGeom prst="rect">
            <a:avLst/>
          </a:prstGeom>
          <a:noFill/>
          <a:ln w="9525">
            <a:noFill/>
            <a:miter lim="800000"/>
            <a:headEnd/>
            <a:tailEnd/>
          </a:ln>
        </p:spPr>
      </p:pic>
      <p:pic>
        <p:nvPicPr>
          <p:cNvPr id="13"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92994" y="2614684"/>
            <a:ext cx="3289868" cy="1643798"/>
          </a:xfrm>
          <a:prstGeom prst="roundRect">
            <a:avLst>
              <a:gd name="adj" fmla="val 29389"/>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a:extLst/>
        </p:spPr>
      </p:pic>
    </p:spTree>
    <p:extLst>
      <p:ext uri="{BB962C8B-B14F-4D97-AF65-F5344CB8AC3E}">
        <p14:creationId xmlns:p14="http://schemas.microsoft.com/office/powerpoint/2010/main" val="31550930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sz="quarter" idx="13"/>
              </p:nvPr>
            </p:nvSpPr>
            <p:spPr>
              <a:xfrm>
                <a:off x="352426" y="1463040"/>
                <a:ext cx="3914774" cy="4288536"/>
              </a:xfrm>
            </p:spPr>
            <p:txBody>
              <a:bodyPr>
                <a:normAutofit fontScale="92500" lnSpcReduction="20000"/>
              </a:bodyPr>
              <a:lstStyle/>
              <a:p>
                <a:r>
                  <a:rPr lang="en-US" sz="1600" dirty="0"/>
                  <a:t>The proposed method of sensing the glucose biomarker for stress related applications is based on the Clark </a:t>
                </a:r>
                <a:r>
                  <a:rPr lang="en-US" sz="1600" dirty="0"/>
                  <a:t>amperometric sensor design which operates based on the following equations</a:t>
                </a:r>
                <a:r>
                  <a:rPr lang="en-US" sz="1600" dirty="0"/>
                  <a:t>:</a:t>
                </a:r>
              </a:p>
              <a:p>
                <a:pPr algn="ctr">
                  <a:spcBef>
                    <a:spcPts val="600"/>
                  </a:spcBef>
                </a:pPr>
                <a14:m>
                  <m:oMath xmlns:m="http://schemas.openxmlformats.org/officeDocument/2006/math">
                    <m:d>
                      <m:dPr>
                        <m:ctrlPr>
                          <a:rPr lang="en-US" sz="1600" i="1">
                            <a:latin typeface="Cambria Math"/>
                          </a:rPr>
                        </m:ctrlPr>
                      </m:dPr>
                      <m:e>
                        <m:r>
                          <a:rPr lang="en-US" sz="1600" i="1">
                            <a:latin typeface="Cambria Math"/>
                          </a:rPr>
                          <m:t>1</m:t>
                        </m:r>
                      </m:e>
                    </m:d>
                    <m:r>
                      <a:rPr lang="en-US" sz="1600" i="1">
                        <a:latin typeface="Cambria Math"/>
                      </a:rPr>
                      <m:t>    </m:t>
                    </m:r>
                    <m:r>
                      <a:rPr lang="en-US" sz="1600" i="1">
                        <a:latin typeface="Cambria Math"/>
                      </a:rPr>
                      <m:t>𝐺𝑙𝑢𝑐𝑜𝑠𝑒</m:t>
                    </m:r>
                    <m:r>
                      <a:rPr lang="en-US" sz="1600" i="1">
                        <a:latin typeface="Cambria Math"/>
                      </a:rPr>
                      <m:t>+</m:t>
                    </m:r>
                    <m:sSub>
                      <m:sSubPr>
                        <m:ctrlPr>
                          <a:rPr lang="en-US" sz="1600" i="1">
                            <a:latin typeface="Cambria Math"/>
                          </a:rPr>
                        </m:ctrlPr>
                      </m:sSubPr>
                      <m:e>
                        <m:r>
                          <a:rPr lang="en-US" sz="1600" i="1">
                            <a:latin typeface="Cambria Math"/>
                          </a:rPr>
                          <m:t>𝐺𝑂</m:t>
                        </m:r>
                      </m:e>
                      <m:sub>
                        <m:r>
                          <a:rPr lang="en-US" sz="1600" i="1">
                            <a:latin typeface="Cambria Math"/>
                          </a:rPr>
                          <m:t>𝑥</m:t>
                        </m:r>
                      </m:sub>
                    </m:sSub>
                    <m:d>
                      <m:dPr>
                        <m:ctrlPr>
                          <a:rPr lang="en-US" sz="1600" i="1">
                            <a:latin typeface="Cambria Math"/>
                          </a:rPr>
                        </m:ctrlPr>
                      </m:dPr>
                      <m:e>
                        <m:r>
                          <a:rPr lang="en-US" sz="1600" i="1">
                            <a:latin typeface="Cambria Math"/>
                          </a:rPr>
                          <m:t>𝐹𝐴𝐷</m:t>
                        </m:r>
                      </m:e>
                    </m:d>
                    <m:r>
                      <a:rPr lang="en-US" sz="1600" i="1">
                        <a:latin typeface="Cambria Math"/>
                      </a:rPr>
                      <m:t>→</m:t>
                    </m:r>
                    <m:r>
                      <a:rPr lang="en-US" sz="1600" i="1">
                        <a:latin typeface="Cambria Math"/>
                      </a:rPr>
                      <m:t>𝐺𝑙𝑢𝑐𝑜𝑙𝑎𝑐𝑡𝑜𝑛𝑒</m:t>
                    </m:r>
                    <m:r>
                      <a:rPr lang="en-US" sz="1600" i="1">
                        <a:latin typeface="Cambria Math"/>
                      </a:rPr>
                      <m:t>+</m:t>
                    </m:r>
                    <m:sSub>
                      <m:sSubPr>
                        <m:ctrlPr>
                          <a:rPr lang="en-US" sz="1600" i="1">
                            <a:latin typeface="Cambria Math"/>
                          </a:rPr>
                        </m:ctrlPr>
                      </m:sSubPr>
                      <m:e>
                        <m:r>
                          <a:rPr lang="en-US" sz="1600" i="1">
                            <a:latin typeface="Cambria Math"/>
                          </a:rPr>
                          <m:t>𝐺𝑂</m:t>
                        </m:r>
                      </m:e>
                      <m:sub>
                        <m:r>
                          <a:rPr lang="en-US" sz="1600" i="1">
                            <a:latin typeface="Cambria Math"/>
                          </a:rPr>
                          <m:t>𝑥</m:t>
                        </m:r>
                      </m:sub>
                    </m:sSub>
                    <m:r>
                      <a:rPr lang="en-US" sz="1600" i="1">
                        <a:latin typeface="Cambria Math"/>
                      </a:rPr>
                      <m:t>(</m:t>
                    </m:r>
                    <m:r>
                      <a:rPr lang="en-US" sz="1600" i="1">
                        <a:latin typeface="Cambria Math"/>
                      </a:rPr>
                      <m:t>𝐹𝐴𝐷</m:t>
                    </m:r>
                    <m:sSub>
                      <m:sSubPr>
                        <m:ctrlPr>
                          <a:rPr lang="en-US" sz="1600" i="1">
                            <a:latin typeface="Cambria Math"/>
                          </a:rPr>
                        </m:ctrlPr>
                      </m:sSubPr>
                      <m:e>
                        <m:r>
                          <a:rPr lang="en-US" sz="1600" i="1">
                            <a:latin typeface="Cambria Math"/>
                          </a:rPr>
                          <m:t>𝐻</m:t>
                        </m:r>
                      </m:e>
                      <m:sub>
                        <m:r>
                          <a:rPr lang="en-US" sz="1600" i="1">
                            <a:latin typeface="Cambria Math"/>
                          </a:rPr>
                          <m:t>2</m:t>
                        </m:r>
                      </m:sub>
                    </m:sSub>
                    <m:r>
                      <a:rPr lang="en-US" sz="1600" i="1">
                        <a:latin typeface="Cambria Math"/>
                      </a:rPr>
                      <m:t>)</m:t>
                    </m:r>
                  </m:oMath>
                </a14:m>
                <a:endParaRPr lang="en-US" sz="1600" dirty="0"/>
              </a:p>
              <a:p>
                <a:pPr algn="ctr"/>
                <a14:m>
                  <m:oMath xmlns:m="http://schemas.openxmlformats.org/officeDocument/2006/math">
                    <m:d>
                      <m:dPr>
                        <m:ctrlPr>
                          <a:rPr lang="en-US" sz="1600" i="1">
                            <a:latin typeface="Cambria Math"/>
                          </a:rPr>
                        </m:ctrlPr>
                      </m:dPr>
                      <m:e>
                        <m:r>
                          <a:rPr lang="en-US" sz="1600" i="1">
                            <a:latin typeface="Cambria Math"/>
                          </a:rPr>
                          <m:t>2</m:t>
                        </m:r>
                      </m:e>
                    </m:d>
                    <m:r>
                      <a:rPr lang="en-US" sz="1600" i="1">
                        <a:latin typeface="Cambria Math"/>
                      </a:rPr>
                      <m:t> </m:t>
                    </m:r>
                    <m:r>
                      <a:rPr lang="en-US" sz="1600" i="1">
                        <a:latin typeface="Cambria Math"/>
                      </a:rPr>
                      <m:t>   </m:t>
                    </m:r>
                    <m:sSub>
                      <m:sSubPr>
                        <m:ctrlPr>
                          <a:rPr lang="en-US" sz="1600" i="1">
                            <a:latin typeface="Cambria Math"/>
                          </a:rPr>
                        </m:ctrlPr>
                      </m:sSubPr>
                      <m:e>
                        <m:r>
                          <a:rPr lang="en-US" sz="1600" i="1">
                            <a:latin typeface="Cambria Math"/>
                          </a:rPr>
                          <m:t>𝐺𝑂</m:t>
                        </m:r>
                      </m:e>
                      <m:sub>
                        <m:r>
                          <a:rPr lang="en-US" sz="1600" i="1">
                            <a:latin typeface="Cambria Math"/>
                          </a:rPr>
                          <m:t>𝑥</m:t>
                        </m:r>
                      </m:sub>
                    </m:sSub>
                    <m:d>
                      <m:dPr>
                        <m:ctrlPr>
                          <a:rPr lang="en-US" sz="1600" i="1">
                            <a:latin typeface="Cambria Math"/>
                          </a:rPr>
                        </m:ctrlPr>
                      </m:dPr>
                      <m:e>
                        <m:r>
                          <a:rPr lang="en-US" sz="1600" i="1">
                            <a:latin typeface="Cambria Math"/>
                          </a:rPr>
                          <m:t>𝐹𝐴𝐷</m:t>
                        </m:r>
                        <m:sSub>
                          <m:sSubPr>
                            <m:ctrlPr>
                              <a:rPr lang="en-US" sz="1600" i="1">
                                <a:latin typeface="Cambria Math"/>
                              </a:rPr>
                            </m:ctrlPr>
                          </m:sSubPr>
                          <m:e>
                            <m:r>
                              <a:rPr lang="en-US" sz="1600" i="1">
                                <a:latin typeface="Cambria Math"/>
                              </a:rPr>
                              <m:t>𝐻</m:t>
                            </m:r>
                          </m:e>
                          <m:sub>
                            <m:r>
                              <a:rPr lang="en-US" sz="1600" i="1">
                                <a:latin typeface="Cambria Math"/>
                              </a:rPr>
                              <m:t>2</m:t>
                            </m:r>
                          </m:sub>
                        </m:sSub>
                      </m:e>
                    </m:d>
                    <m:r>
                      <a:rPr lang="en-US" sz="1600" i="1">
                        <a:latin typeface="Cambria Math"/>
                      </a:rPr>
                      <m:t>+</m:t>
                    </m:r>
                    <m:sSub>
                      <m:sSubPr>
                        <m:ctrlPr>
                          <a:rPr lang="en-US" sz="1600" i="1">
                            <a:latin typeface="Cambria Math"/>
                          </a:rPr>
                        </m:ctrlPr>
                      </m:sSubPr>
                      <m:e>
                        <m:r>
                          <a:rPr lang="en-US" sz="1600" i="1">
                            <a:latin typeface="Cambria Math"/>
                          </a:rPr>
                          <m:t>𝑂</m:t>
                        </m:r>
                      </m:e>
                      <m:sub>
                        <m:r>
                          <a:rPr lang="en-US" sz="1600" i="1">
                            <a:latin typeface="Cambria Math"/>
                          </a:rPr>
                          <m:t>2</m:t>
                        </m:r>
                      </m:sub>
                    </m:sSub>
                    <m:r>
                      <a:rPr lang="en-US" sz="1600" i="1">
                        <a:latin typeface="Cambria Math"/>
                      </a:rPr>
                      <m:t>→</m:t>
                    </m:r>
                    <m:sSub>
                      <m:sSubPr>
                        <m:ctrlPr>
                          <a:rPr lang="en-US" sz="1600" i="1">
                            <a:latin typeface="Cambria Math"/>
                          </a:rPr>
                        </m:ctrlPr>
                      </m:sSubPr>
                      <m:e>
                        <m:r>
                          <a:rPr lang="en-US" sz="1600" i="1">
                            <a:latin typeface="Cambria Math"/>
                          </a:rPr>
                          <m:t>𝐺𝑂</m:t>
                        </m:r>
                      </m:e>
                      <m:sub>
                        <m:r>
                          <a:rPr lang="en-US" sz="1600" i="1">
                            <a:latin typeface="Cambria Math"/>
                          </a:rPr>
                          <m:t>𝑥</m:t>
                        </m:r>
                      </m:sub>
                    </m:sSub>
                    <m:d>
                      <m:dPr>
                        <m:ctrlPr>
                          <a:rPr lang="en-US" sz="1600" i="1">
                            <a:latin typeface="Cambria Math"/>
                          </a:rPr>
                        </m:ctrlPr>
                      </m:dPr>
                      <m:e>
                        <m:r>
                          <a:rPr lang="en-US" sz="1600" i="1">
                            <a:latin typeface="Cambria Math"/>
                          </a:rPr>
                          <m:t>𝐹𝐴𝐷</m:t>
                        </m:r>
                      </m:e>
                    </m:d>
                    <m:r>
                      <a:rPr lang="en-US" sz="1600" i="1">
                        <a:latin typeface="Cambria Math"/>
                      </a:rPr>
                      <m:t>+</m:t>
                    </m:r>
                    <m:sSub>
                      <m:sSubPr>
                        <m:ctrlPr>
                          <a:rPr lang="en-US" sz="1600" i="1">
                            <a:latin typeface="Cambria Math"/>
                          </a:rPr>
                        </m:ctrlPr>
                      </m:sSubPr>
                      <m:e>
                        <m:r>
                          <a:rPr lang="en-US" sz="1600" i="1">
                            <a:latin typeface="Cambria Math"/>
                          </a:rPr>
                          <m:t>𝐻</m:t>
                        </m:r>
                      </m:e>
                      <m:sub>
                        <m:r>
                          <a:rPr lang="en-US" sz="1600" i="1">
                            <a:latin typeface="Cambria Math"/>
                          </a:rPr>
                          <m:t>2</m:t>
                        </m:r>
                      </m:sub>
                    </m:sSub>
                    <m:sSub>
                      <m:sSubPr>
                        <m:ctrlPr>
                          <a:rPr lang="en-US" sz="1600" i="1">
                            <a:latin typeface="Cambria Math"/>
                          </a:rPr>
                        </m:ctrlPr>
                      </m:sSubPr>
                      <m:e>
                        <m:r>
                          <a:rPr lang="en-US" sz="1600" i="1">
                            <a:latin typeface="Cambria Math"/>
                          </a:rPr>
                          <m:t>𝑂</m:t>
                        </m:r>
                      </m:e>
                      <m:sub>
                        <m:r>
                          <a:rPr lang="en-US" sz="1600" i="1">
                            <a:latin typeface="Cambria Math"/>
                          </a:rPr>
                          <m:t>2</m:t>
                        </m:r>
                      </m:sub>
                    </m:sSub>
                  </m:oMath>
                </a14:m>
                <a:endParaRPr lang="en-US" sz="1600" dirty="0"/>
              </a:p>
              <a:p>
                <a:r>
                  <a:rPr lang="en-US" sz="1600" dirty="0"/>
                  <a:t>where FAD is flavin adenine dinucleotide and GO</a:t>
                </a:r>
                <a:r>
                  <a:rPr lang="en-US" sz="1600" baseline="-25000" dirty="0"/>
                  <a:t>x</a:t>
                </a:r>
                <a:r>
                  <a:rPr lang="en-US" sz="1600" dirty="0"/>
                  <a:t> is glucose oxidase.  The generated H</a:t>
                </a:r>
                <a:r>
                  <a:rPr lang="en-US" sz="1600" baseline="-25000" dirty="0"/>
                  <a:t>2</a:t>
                </a:r>
                <a:r>
                  <a:rPr lang="en-US" sz="1600" dirty="0"/>
                  <a:t>O</a:t>
                </a:r>
                <a:r>
                  <a:rPr lang="en-US" sz="1600" baseline="-25000" dirty="0"/>
                  <a:t>2</a:t>
                </a:r>
                <a:r>
                  <a:rPr lang="en-US" sz="1600" dirty="0"/>
                  <a:t> is amperometrically assessed on the surface of working electrode by the application of the appropriate redox potential, hence relating the current to glucose concentration as shown in the following equation</a:t>
                </a:r>
                <a:r>
                  <a:rPr lang="en-US" sz="1600" dirty="0"/>
                  <a:t>.</a:t>
                </a:r>
              </a:p>
              <a:p>
                <a:pPr algn="ctr">
                  <a:buAutoNum type="arabicParenBoth" startAt="3"/>
                </a:pPr>
                <a14:m>
                  <m:oMath xmlns:m="http://schemas.openxmlformats.org/officeDocument/2006/math">
                    <m:sSub>
                      <m:sSubPr>
                        <m:ctrlPr>
                          <a:rPr lang="en-US" sz="1600" i="1">
                            <a:latin typeface="Cambria Math"/>
                          </a:rPr>
                        </m:ctrlPr>
                      </m:sSubPr>
                      <m:e>
                        <m:r>
                          <a:rPr lang="en-US" sz="1600" i="1">
                            <a:latin typeface="Cambria Math"/>
                          </a:rPr>
                          <m:t>𝐻</m:t>
                        </m:r>
                      </m:e>
                      <m:sub>
                        <m:r>
                          <a:rPr lang="en-US" sz="1600" i="1">
                            <a:latin typeface="Cambria Math"/>
                          </a:rPr>
                          <m:t>2</m:t>
                        </m:r>
                      </m:sub>
                    </m:sSub>
                    <m:sSub>
                      <m:sSubPr>
                        <m:ctrlPr>
                          <a:rPr lang="en-US" sz="1600" i="1">
                            <a:latin typeface="Cambria Math"/>
                          </a:rPr>
                        </m:ctrlPr>
                      </m:sSubPr>
                      <m:e>
                        <m:r>
                          <a:rPr lang="en-US" sz="1600" i="1">
                            <a:latin typeface="Cambria Math"/>
                          </a:rPr>
                          <m:t>𝑂</m:t>
                        </m:r>
                      </m:e>
                      <m:sub>
                        <m:r>
                          <a:rPr lang="en-US" sz="1600" i="1">
                            <a:latin typeface="Cambria Math"/>
                          </a:rPr>
                          <m:t>2</m:t>
                        </m:r>
                      </m:sub>
                    </m:sSub>
                    <m:box>
                      <m:boxPr>
                        <m:ctrlPr>
                          <a:rPr lang="en-US" sz="1600" i="1">
                            <a:latin typeface="Cambria Math"/>
                          </a:rPr>
                        </m:ctrlPr>
                      </m:boxPr>
                      <m:e>
                        <m:groupChr>
                          <m:groupChrPr>
                            <m:chr m:val="→"/>
                            <m:vertJc m:val="bot"/>
                            <m:ctrlPr>
                              <a:rPr lang="en-US" sz="1600" i="1">
                                <a:latin typeface="Cambria Math"/>
                              </a:rPr>
                            </m:ctrlPr>
                          </m:groupChrPr>
                          <m:e>
                            <m:r>
                              <a:rPr lang="en-US" sz="1600" i="1">
                                <a:latin typeface="Cambria Math"/>
                              </a:rPr>
                              <m:t>+</m:t>
                            </m:r>
                            <m:r>
                              <a:rPr lang="en-US" sz="1600" i="1">
                                <a:latin typeface="Cambria Math"/>
                              </a:rPr>
                              <m:t>𝑣</m:t>
                            </m:r>
                          </m:e>
                        </m:groupChr>
                      </m:e>
                    </m:box>
                    <m:sSub>
                      <m:sSubPr>
                        <m:ctrlPr>
                          <a:rPr lang="en-US" sz="1600" i="1">
                            <a:latin typeface="Cambria Math"/>
                          </a:rPr>
                        </m:ctrlPr>
                      </m:sSubPr>
                      <m:e>
                        <m:r>
                          <a:rPr lang="en-US" sz="1600" i="1">
                            <a:latin typeface="Cambria Math"/>
                          </a:rPr>
                          <m:t>𝑂</m:t>
                        </m:r>
                      </m:e>
                      <m:sub>
                        <m:r>
                          <a:rPr lang="en-US" sz="1600" i="1">
                            <a:latin typeface="Cambria Math"/>
                          </a:rPr>
                          <m:t>2</m:t>
                        </m:r>
                      </m:sub>
                    </m:sSub>
                    <m:r>
                      <a:rPr lang="en-US" sz="1600" i="1">
                        <a:latin typeface="Cambria Math"/>
                      </a:rPr>
                      <m:t>+2</m:t>
                    </m:r>
                    <m:sSup>
                      <m:sSupPr>
                        <m:ctrlPr>
                          <a:rPr lang="en-US" sz="1600" i="1">
                            <a:latin typeface="Cambria Math"/>
                          </a:rPr>
                        </m:ctrlPr>
                      </m:sSupPr>
                      <m:e>
                        <m:r>
                          <a:rPr lang="en-US" sz="1600" i="1">
                            <a:latin typeface="Cambria Math"/>
                          </a:rPr>
                          <m:t>𝑒</m:t>
                        </m:r>
                      </m:e>
                      <m:sup>
                        <m:r>
                          <a:rPr lang="en-US" sz="1600" i="1">
                            <a:latin typeface="Cambria Math"/>
                          </a:rPr>
                          <m:t>−</m:t>
                        </m:r>
                      </m:sup>
                    </m:sSup>
                    <m:r>
                      <a:rPr lang="en-US" sz="1600" i="1">
                        <a:latin typeface="Cambria Math"/>
                      </a:rPr>
                      <m:t>+2</m:t>
                    </m:r>
                    <m:sSup>
                      <m:sSupPr>
                        <m:ctrlPr>
                          <a:rPr lang="en-US" sz="1600" i="1">
                            <a:latin typeface="Cambria Math"/>
                          </a:rPr>
                        </m:ctrlPr>
                      </m:sSupPr>
                      <m:e>
                        <m:r>
                          <a:rPr lang="en-US" sz="1600" i="1">
                            <a:latin typeface="Cambria Math"/>
                          </a:rPr>
                          <m:t>𝐻</m:t>
                        </m:r>
                      </m:e>
                      <m:sup>
                        <m:r>
                          <a:rPr lang="en-US" sz="1600" i="1">
                            <a:latin typeface="Cambria Math"/>
                          </a:rPr>
                          <m:t>+</m:t>
                        </m:r>
                      </m:sup>
                    </m:sSup>
                  </m:oMath>
                </a14:m>
                <a:endParaRPr lang="en-US" sz="1600" dirty="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3"/>
              </p:nvPr>
            </p:nvSpPr>
            <p:spPr>
              <a:xfrm>
                <a:off x="352426" y="1463040"/>
                <a:ext cx="3914774" cy="4288536"/>
              </a:xfrm>
              <a:blipFill rotWithShape="1">
                <a:blip r:embed="rId2"/>
                <a:stretch>
                  <a:fillRect l="-467" t="-1278" r="-1402"/>
                </a:stretch>
              </a:blipFill>
            </p:spPr>
            <p:txBody>
              <a:bodyPr/>
              <a:lstStyle/>
              <a:p>
                <a:r>
                  <a:rPr lang="en-US">
                    <a:noFill/>
                  </a:rPr>
                  <a:t> </a:t>
                </a:r>
              </a:p>
            </p:txBody>
          </p:sp>
        </mc:Fallback>
      </mc:AlternateContent>
      <p:sp>
        <p:nvSpPr>
          <p:cNvPr id="4" name="Title 3"/>
          <p:cNvSpPr>
            <a:spLocks noGrp="1"/>
          </p:cNvSpPr>
          <p:nvPr>
            <p:ph type="title"/>
          </p:nvPr>
        </p:nvSpPr>
        <p:spPr/>
        <p:txBody>
          <a:bodyPr/>
          <a:lstStyle/>
          <a:p>
            <a:r>
              <a:rPr lang="en-US" dirty="0" smtClean="0"/>
              <a:t>Principle of Device</a:t>
            </a:r>
            <a:endParaRPr lang="en-US" dirty="0"/>
          </a:p>
        </p:txBody>
      </p:sp>
      <p:pic>
        <p:nvPicPr>
          <p:cNvPr id="5" name="Picture 9"/>
          <p:cNvPicPr>
            <a:picLocks noChangeAspect="1" noChangeArrowheads="1"/>
          </p:cNvPicPr>
          <p:nvPr/>
        </p:nvPicPr>
        <p:blipFill>
          <a:blip r:embed="rId3" cstate="print"/>
          <a:srcRect/>
          <a:stretch>
            <a:fillRect/>
          </a:stretch>
        </p:blipFill>
        <p:spPr bwMode="auto">
          <a:xfrm>
            <a:off x="4966733" y="5976079"/>
            <a:ext cx="1049677" cy="848541"/>
          </a:xfrm>
          <a:prstGeom prst="rect">
            <a:avLst/>
          </a:prstGeom>
          <a:noFill/>
          <a:ln w="9525">
            <a:noFill/>
            <a:miter lim="800000"/>
            <a:headEnd/>
            <a:tailEnd/>
          </a:ln>
          <a:effectLst/>
        </p:spPr>
      </p:pic>
      <p:pic>
        <p:nvPicPr>
          <p:cNvPr id="6" name="Picture 2"/>
          <p:cNvPicPr>
            <a:picLocks noChangeAspect="1" noChangeArrowheads="1"/>
          </p:cNvPicPr>
          <p:nvPr/>
        </p:nvPicPr>
        <p:blipFill>
          <a:blip r:embed="rId4" cstate="print"/>
          <a:srcRect/>
          <a:stretch>
            <a:fillRect/>
          </a:stretch>
        </p:blipFill>
        <p:spPr bwMode="auto">
          <a:xfrm>
            <a:off x="3057726" y="5976079"/>
            <a:ext cx="1311443" cy="850328"/>
          </a:xfrm>
          <a:prstGeom prst="rect">
            <a:avLst/>
          </a:prstGeom>
          <a:noFill/>
          <a:ln w="9525">
            <a:noFill/>
            <a:miter lim="800000"/>
            <a:headEnd/>
            <a:tailEnd/>
          </a:ln>
        </p:spPr>
      </p:pic>
      <p:pic>
        <p:nvPicPr>
          <p:cNvPr id="7" name="Picture 3"/>
          <p:cNvPicPr>
            <a:picLocks noChangeAspect="1" noChangeArrowheads="1"/>
          </p:cNvPicPr>
          <p:nvPr/>
        </p:nvPicPr>
        <p:blipFill>
          <a:blip r:embed="rId5" cstate="print"/>
          <a:srcRect/>
          <a:stretch>
            <a:fillRect/>
          </a:stretch>
        </p:blipFill>
        <p:spPr bwMode="auto">
          <a:xfrm>
            <a:off x="4369169" y="5977866"/>
            <a:ext cx="597564" cy="848541"/>
          </a:xfrm>
          <a:prstGeom prst="rect">
            <a:avLst/>
          </a:prstGeom>
          <a:noFill/>
          <a:ln w="9525">
            <a:noFill/>
            <a:miter lim="800000"/>
            <a:headEnd/>
            <a:tailEnd/>
          </a:ln>
        </p:spPr>
      </p:pic>
      <p:pic>
        <p:nvPicPr>
          <p:cNvPr id="8" name="Picture 2"/>
          <p:cNvPicPr>
            <a:picLocks noGrp="1" noChangeAspect="1" noChangeArrowheads="1"/>
          </p:cNvPicPr>
          <p:nvPr>
            <p:ph sz="quarter" idx="14"/>
          </p:nvPr>
        </p:nvPicPr>
        <p:blipFill>
          <a:blip r:embed="rId6">
            <a:extLst>
              <a:ext uri="{28A0092B-C50C-407E-A947-70E740481C1C}">
                <a14:useLocalDpi xmlns:a14="http://schemas.microsoft.com/office/drawing/2010/main" val="0"/>
              </a:ext>
            </a:extLst>
          </a:blip>
          <a:srcRect/>
          <a:stretch>
            <a:fillRect/>
          </a:stretch>
        </p:blipFill>
        <p:spPr bwMode="auto">
          <a:xfrm>
            <a:off x="4667951" y="1524000"/>
            <a:ext cx="3733800" cy="2097990"/>
          </a:xfrm>
          <a:prstGeom prst="roundRect">
            <a:avLst>
              <a:gd name="adj" fmla="val 7919"/>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
        <p:nvSpPr>
          <p:cNvPr id="9" name="TextBox 8"/>
          <p:cNvSpPr txBox="1"/>
          <p:nvPr/>
        </p:nvSpPr>
        <p:spPr>
          <a:xfrm>
            <a:off x="4667950" y="4145614"/>
            <a:ext cx="3866449" cy="400110"/>
          </a:xfrm>
          <a:prstGeom prst="rect">
            <a:avLst/>
          </a:prstGeom>
          <a:noFill/>
        </p:spPr>
        <p:txBody>
          <a:bodyPr wrap="square" rtlCol="0">
            <a:spAutoFit/>
          </a:bodyPr>
          <a:lstStyle/>
          <a:p>
            <a:r>
              <a:rPr lang="en-US" sz="1000" dirty="0" smtClean="0"/>
              <a:t>Figure (1)The first image is a </a:t>
            </a:r>
            <a:r>
              <a:rPr lang="en-US" sz="1000" dirty="0" smtClean="0"/>
              <a:t>sisual</a:t>
            </a:r>
            <a:r>
              <a:rPr lang="en-US" sz="1000" dirty="0" smtClean="0"/>
              <a:t> </a:t>
            </a:r>
            <a:r>
              <a:rPr lang="en-US" sz="1000" dirty="0"/>
              <a:t>representation of electrochemical processes occurring within proposed sensor design. </a:t>
            </a:r>
          </a:p>
        </p:txBody>
      </p:sp>
    </p:spTree>
    <p:extLst>
      <p:ext uri="{BB962C8B-B14F-4D97-AF65-F5344CB8AC3E}">
        <p14:creationId xmlns:p14="http://schemas.microsoft.com/office/powerpoint/2010/main" val="42261579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81000" y="1524000"/>
            <a:ext cx="3886200" cy="4288536"/>
          </a:xfrm>
        </p:spPr>
        <p:txBody>
          <a:bodyPr>
            <a:normAutofit/>
          </a:bodyPr>
          <a:lstStyle/>
          <a:p>
            <a:pPr marL="285750" indent="-285750"/>
            <a:r>
              <a:rPr lang="en-US" sz="1600" dirty="0" smtClean="0"/>
              <a:t>Decide/develop a minimally invasive device for the purpose of sensing glucose, lactate, and potentially other biomarkers.</a:t>
            </a:r>
            <a:endParaRPr lang="en-US" dirty="0" smtClean="0"/>
          </a:p>
          <a:p>
            <a:pPr marL="285750" indent="-285750">
              <a:buFont typeface="Arial" pitchFamily="34" charset="0"/>
              <a:buChar char="•"/>
            </a:pPr>
            <a:r>
              <a:rPr lang="en-US" dirty="0" smtClean="0"/>
              <a:t>Test physiological compatibility of materials and components.</a:t>
            </a:r>
            <a:endParaRPr lang="en-US" dirty="0" smtClean="0"/>
          </a:p>
          <a:p>
            <a:pPr marL="285750" indent="-285750">
              <a:buFont typeface="Arial" pitchFamily="34" charset="0"/>
              <a:buChar char="•"/>
            </a:pPr>
            <a:r>
              <a:rPr lang="en-US" dirty="0"/>
              <a:t>Process-</a:t>
            </a:r>
          </a:p>
          <a:p>
            <a:pPr marL="342900" indent="-342900">
              <a:buFont typeface="+mj-lt"/>
              <a:buAutoNum type="arabicPeriod"/>
            </a:pPr>
            <a:r>
              <a:rPr lang="en-US" dirty="0" smtClean="0"/>
              <a:t> </a:t>
            </a:r>
            <a:r>
              <a:rPr lang="en-US" dirty="0" smtClean="0"/>
              <a:t>Develop and compare several device designs to optimize function and physiological compatibility.</a:t>
            </a:r>
            <a:endParaRPr lang="en-US" dirty="0" smtClean="0"/>
          </a:p>
          <a:p>
            <a:pPr marL="342900" indent="-342900">
              <a:buFont typeface="+mj-lt"/>
              <a:buAutoNum type="arabicPeriod"/>
            </a:pPr>
            <a:r>
              <a:rPr lang="en-US" dirty="0" smtClean="0"/>
              <a:t> </a:t>
            </a:r>
            <a:r>
              <a:rPr lang="en-US" dirty="0" smtClean="0"/>
              <a:t>T</a:t>
            </a:r>
            <a:r>
              <a:rPr lang="en-US" dirty="0" smtClean="0"/>
              <a:t>est materials and components</a:t>
            </a:r>
            <a:endParaRPr lang="en-US" dirty="0" smtClean="0"/>
          </a:p>
          <a:p>
            <a:pPr marL="342900" indent="-342900">
              <a:buFont typeface="+mj-lt"/>
              <a:buAutoNum type="arabicPeriod"/>
            </a:pPr>
            <a:r>
              <a:rPr lang="en-US" dirty="0" smtClean="0"/>
              <a:t>Build first prototype</a:t>
            </a:r>
            <a:endParaRPr lang="en-US" dirty="0"/>
          </a:p>
          <a:p>
            <a:pPr marL="285750" indent="-285750">
              <a:buFont typeface="Arial" pitchFamily="34" charset="0"/>
              <a:buChar char="•"/>
            </a:pPr>
            <a:endParaRPr lang="en-US" dirty="0"/>
          </a:p>
        </p:txBody>
      </p:sp>
      <p:sp>
        <p:nvSpPr>
          <p:cNvPr id="4" name="Content Placeholder 3"/>
          <p:cNvSpPr>
            <a:spLocks noGrp="1"/>
          </p:cNvSpPr>
          <p:nvPr>
            <p:ph sz="quarter" idx="14"/>
          </p:nvPr>
        </p:nvSpPr>
        <p:spPr/>
        <p:txBody>
          <a:bodyPr>
            <a:normAutofit/>
          </a:bodyPr>
          <a:lstStyle/>
          <a:p>
            <a:pPr marL="0" indent="0">
              <a:buNone/>
            </a:pPr>
            <a:r>
              <a:rPr lang="en-US" u="sng" dirty="0" smtClean="0"/>
              <a:t>Materials</a:t>
            </a:r>
          </a:p>
          <a:p>
            <a:pPr marL="0" indent="0">
              <a:buNone/>
            </a:pPr>
            <a:r>
              <a:rPr lang="en-US" dirty="0" smtClean="0"/>
              <a:t>Sensor material </a:t>
            </a:r>
          </a:p>
          <a:p>
            <a:pPr marL="0" indent="0">
              <a:buNone/>
            </a:pPr>
            <a:r>
              <a:rPr lang="en-US" dirty="0" smtClean="0"/>
              <a:t>Pig skin</a:t>
            </a:r>
          </a:p>
          <a:p>
            <a:pPr marL="0" indent="0">
              <a:buNone/>
            </a:pPr>
            <a:r>
              <a:rPr lang="en-US" dirty="0" smtClean="0"/>
              <a:t>Adhesives</a:t>
            </a:r>
          </a:p>
          <a:p>
            <a:pPr marL="0" indent="0">
              <a:buNone/>
            </a:pPr>
            <a:r>
              <a:rPr lang="en-US" dirty="0" smtClean="0"/>
              <a:t>Wire, hooks, weights</a:t>
            </a:r>
          </a:p>
          <a:p>
            <a:pPr marL="0" indent="0">
              <a:buNone/>
            </a:pPr>
            <a:r>
              <a:rPr lang="en-US" dirty="0" smtClean="0"/>
              <a:t>General lab equipment</a:t>
            </a:r>
          </a:p>
          <a:p>
            <a:pPr marL="0" indent="0">
              <a:buNone/>
            </a:pPr>
            <a:r>
              <a:rPr lang="en-US" dirty="0" smtClean="0"/>
              <a:t>iworx</a:t>
            </a:r>
            <a:r>
              <a:rPr lang="en-US" dirty="0" smtClean="0"/>
              <a:t>/</a:t>
            </a:r>
            <a:r>
              <a:rPr lang="en-US" dirty="0" smtClean="0"/>
              <a:t>labscribe</a:t>
            </a:r>
            <a:endParaRPr lang="en-US" dirty="0" smtClean="0"/>
          </a:p>
          <a:p>
            <a:pPr marL="0" indent="0">
              <a:buNone/>
            </a:pPr>
            <a:r>
              <a:rPr lang="en-US" dirty="0" smtClean="0"/>
              <a:t>Plastic apparatus</a:t>
            </a:r>
            <a:endParaRPr lang="en-US" dirty="0" smtClean="0"/>
          </a:p>
          <a:p>
            <a:pPr marL="0" indent="0">
              <a:buNone/>
            </a:pPr>
            <a:endParaRPr lang="en-US" dirty="0" smtClean="0"/>
          </a:p>
        </p:txBody>
      </p:sp>
      <p:sp>
        <p:nvSpPr>
          <p:cNvPr id="2" name="Title 1"/>
          <p:cNvSpPr>
            <a:spLocks noGrp="1"/>
          </p:cNvSpPr>
          <p:nvPr>
            <p:ph type="title"/>
          </p:nvPr>
        </p:nvSpPr>
        <p:spPr/>
        <p:txBody>
          <a:bodyPr/>
          <a:lstStyle/>
          <a:p>
            <a:r>
              <a:rPr lang="en-US" dirty="0" smtClean="0"/>
              <a:t>Objective and Process</a:t>
            </a:r>
            <a:endParaRPr lang="en-US" dirty="0"/>
          </a:p>
        </p:txBody>
      </p:sp>
      <p:pic>
        <p:nvPicPr>
          <p:cNvPr id="6" name="Picture 9"/>
          <p:cNvPicPr>
            <a:picLocks noChangeAspect="1" noChangeArrowheads="1"/>
          </p:cNvPicPr>
          <p:nvPr/>
        </p:nvPicPr>
        <p:blipFill>
          <a:blip r:embed="rId2" cstate="print"/>
          <a:srcRect/>
          <a:stretch>
            <a:fillRect/>
          </a:stretch>
        </p:blipFill>
        <p:spPr bwMode="auto">
          <a:xfrm>
            <a:off x="4966733" y="5976079"/>
            <a:ext cx="1049677" cy="848541"/>
          </a:xfrm>
          <a:prstGeom prst="rect">
            <a:avLst/>
          </a:prstGeom>
          <a:noFill/>
          <a:ln w="9525">
            <a:noFill/>
            <a:miter lim="800000"/>
            <a:headEnd/>
            <a:tailEnd/>
          </a:ln>
          <a:effectLst/>
        </p:spPr>
      </p:pic>
      <p:pic>
        <p:nvPicPr>
          <p:cNvPr id="7" name="Picture 2"/>
          <p:cNvPicPr>
            <a:picLocks noChangeAspect="1" noChangeArrowheads="1"/>
          </p:cNvPicPr>
          <p:nvPr/>
        </p:nvPicPr>
        <p:blipFill>
          <a:blip r:embed="rId3" cstate="print"/>
          <a:srcRect/>
          <a:stretch>
            <a:fillRect/>
          </a:stretch>
        </p:blipFill>
        <p:spPr bwMode="auto">
          <a:xfrm>
            <a:off x="3057726" y="5976079"/>
            <a:ext cx="1311443" cy="850328"/>
          </a:xfrm>
          <a:prstGeom prst="rect">
            <a:avLst/>
          </a:prstGeom>
          <a:noFill/>
          <a:ln w="9525">
            <a:noFill/>
            <a:miter lim="800000"/>
            <a:headEnd/>
            <a:tailEnd/>
          </a:ln>
        </p:spPr>
      </p:pic>
      <p:pic>
        <p:nvPicPr>
          <p:cNvPr id="8" name="Picture 3"/>
          <p:cNvPicPr>
            <a:picLocks noChangeAspect="1" noChangeArrowheads="1"/>
          </p:cNvPicPr>
          <p:nvPr/>
        </p:nvPicPr>
        <p:blipFill>
          <a:blip r:embed="rId4" cstate="print"/>
          <a:srcRect/>
          <a:stretch>
            <a:fillRect/>
          </a:stretch>
        </p:blipFill>
        <p:spPr bwMode="auto">
          <a:xfrm>
            <a:off x="4369169" y="5977866"/>
            <a:ext cx="597564" cy="848541"/>
          </a:xfrm>
          <a:prstGeom prst="rect">
            <a:avLst/>
          </a:prstGeom>
          <a:noFill/>
          <a:ln w="9525">
            <a:noFill/>
            <a:miter lim="800000"/>
            <a:headEnd/>
            <a:tailEnd/>
          </a:ln>
        </p:spPr>
      </p:pic>
    </p:spTree>
    <p:extLst>
      <p:ext uri="{BB962C8B-B14F-4D97-AF65-F5344CB8AC3E}">
        <p14:creationId xmlns:p14="http://schemas.microsoft.com/office/powerpoint/2010/main" val="6880565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Design</a:t>
            </a:r>
            <a:endParaRPr lang="en-US" dirty="0"/>
          </a:p>
        </p:txBody>
      </p:sp>
      <p:pic>
        <p:nvPicPr>
          <p:cNvPr id="7" name="Picture 9"/>
          <p:cNvPicPr>
            <a:picLocks noChangeAspect="1" noChangeArrowheads="1"/>
          </p:cNvPicPr>
          <p:nvPr/>
        </p:nvPicPr>
        <p:blipFill>
          <a:blip r:embed="rId3" cstate="print"/>
          <a:srcRect/>
          <a:stretch>
            <a:fillRect/>
          </a:stretch>
        </p:blipFill>
        <p:spPr bwMode="auto">
          <a:xfrm>
            <a:off x="4966733" y="5976079"/>
            <a:ext cx="1049677" cy="848541"/>
          </a:xfrm>
          <a:prstGeom prst="rect">
            <a:avLst/>
          </a:prstGeom>
          <a:noFill/>
          <a:ln w="9525">
            <a:noFill/>
            <a:miter lim="800000"/>
            <a:headEnd/>
            <a:tailEnd/>
          </a:ln>
          <a:effectLst/>
        </p:spPr>
      </p:pic>
      <p:pic>
        <p:nvPicPr>
          <p:cNvPr id="8" name="Picture 2"/>
          <p:cNvPicPr>
            <a:picLocks noChangeAspect="1" noChangeArrowheads="1"/>
          </p:cNvPicPr>
          <p:nvPr/>
        </p:nvPicPr>
        <p:blipFill>
          <a:blip r:embed="rId4" cstate="print"/>
          <a:srcRect/>
          <a:stretch>
            <a:fillRect/>
          </a:stretch>
        </p:blipFill>
        <p:spPr bwMode="auto">
          <a:xfrm>
            <a:off x="3057726" y="5976079"/>
            <a:ext cx="1311443" cy="850328"/>
          </a:xfrm>
          <a:prstGeom prst="rect">
            <a:avLst/>
          </a:prstGeom>
          <a:noFill/>
          <a:ln w="9525">
            <a:noFill/>
            <a:miter lim="800000"/>
            <a:headEnd/>
            <a:tailEnd/>
          </a:ln>
        </p:spPr>
      </p:pic>
      <p:pic>
        <p:nvPicPr>
          <p:cNvPr id="9" name="Picture 3"/>
          <p:cNvPicPr>
            <a:picLocks noChangeAspect="1" noChangeArrowheads="1"/>
          </p:cNvPicPr>
          <p:nvPr/>
        </p:nvPicPr>
        <p:blipFill>
          <a:blip r:embed="rId5" cstate="print"/>
          <a:srcRect/>
          <a:stretch>
            <a:fillRect/>
          </a:stretch>
        </p:blipFill>
        <p:spPr bwMode="auto">
          <a:xfrm>
            <a:off x="4369169" y="5977866"/>
            <a:ext cx="597564" cy="848541"/>
          </a:xfrm>
          <a:prstGeom prst="rect">
            <a:avLst/>
          </a:prstGeom>
          <a:noFill/>
          <a:ln w="9525">
            <a:noFill/>
            <a:miter lim="800000"/>
            <a:headEnd/>
            <a:tailEnd/>
          </a:ln>
        </p:spPr>
      </p:pic>
      <p:pic>
        <p:nvPicPr>
          <p:cNvPr id="10" name="Picture 9" descr="C:\Users\jcsmit20\Downloads\photo 3.JPG"/>
          <p:cNvPicPr/>
          <p:nvPr/>
        </p:nvPicPr>
        <p:blipFill>
          <a:blip r:embed="rId6" cstate="print">
            <a:grayscl/>
            <a:extLst>
              <a:ext uri="{BEBA8EAE-BF5A-486C-A8C5-ECC9F3942E4B}">
                <a14:imgProps xmlns:a14="http://schemas.microsoft.com/office/drawing/2010/main">
                  <a14:imgLayer r:embed="rId7">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rot="5400000">
            <a:off x="4811907" y="1512693"/>
            <a:ext cx="3581400" cy="2537215"/>
          </a:xfrm>
          <a:prstGeom prst="roundRect">
            <a:avLst>
              <a:gd name="adj" fmla="val 18180"/>
            </a:avLst>
          </a:prstGeom>
          <a:solidFill>
            <a:srgbClr val="FFFFFF"/>
          </a:solidFill>
          <a:ln w="76200" cap="sq">
            <a:solidFill>
              <a:srgbClr val="EAEAEA"/>
            </a:solidFill>
            <a:miter lim="800000"/>
          </a:ln>
          <a:effectLst/>
        </p:spPr>
      </p:pic>
      <p:pic>
        <p:nvPicPr>
          <p:cNvPr id="13" name="Picture 5"/>
          <p:cNvPicPr>
            <a:picLocks noGrp="1" noChangeAspect="1" noChangeArrowheads="1"/>
          </p:cNvPicPr>
          <p:nvPr>
            <p:ph sz="quarter" idx="13"/>
          </p:nvPr>
        </p:nvPicPr>
        <p:blipFill>
          <a:blip r:embed="rId8" cstate="print">
            <a:extLst>
              <a:ext uri="{28A0092B-C50C-407E-A947-70E740481C1C}">
                <a14:useLocalDpi xmlns:a14="http://schemas.microsoft.com/office/drawing/2010/main" val="0"/>
              </a:ext>
            </a:extLst>
          </a:blip>
          <a:srcRect/>
          <a:stretch>
            <a:fillRect/>
          </a:stretch>
        </p:blipFill>
        <p:spPr bwMode="auto">
          <a:xfrm>
            <a:off x="6248400" y="3505200"/>
            <a:ext cx="2086105" cy="181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914400" y="1524000"/>
            <a:ext cx="2667000" cy="3139321"/>
          </a:xfrm>
          <a:prstGeom prst="rect">
            <a:avLst/>
          </a:prstGeom>
          <a:noFill/>
        </p:spPr>
        <p:txBody>
          <a:bodyPr wrap="square" rtlCol="0">
            <a:spAutoFit/>
          </a:bodyPr>
          <a:lstStyle/>
          <a:p>
            <a:pPr marL="285750" indent="-285750">
              <a:buFont typeface="Arial" panose="020B0604020202020204" pitchFamily="34" charset="0"/>
              <a:buChar char="•"/>
            </a:pPr>
            <a:r>
              <a:rPr lang="en-US" dirty="0" smtClean="0"/>
              <a:t>Customer needs</a:t>
            </a:r>
          </a:p>
          <a:p>
            <a:pPr marL="742950" lvl="1" indent="-285750">
              <a:buFont typeface="Arial" panose="020B0604020202020204" pitchFamily="34" charset="0"/>
              <a:buChar char="•"/>
            </a:pPr>
            <a:r>
              <a:rPr lang="en-US" dirty="0" smtClean="0"/>
              <a:t>Speed</a:t>
            </a:r>
          </a:p>
          <a:p>
            <a:pPr marL="742950" lvl="1" indent="-285750">
              <a:buFont typeface="Arial" panose="020B0604020202020204" pitchFamily="34" charset="0"/>
              <a:buChar char="•"/>
            </a:pPr>
            <a:r>
              <a:rPr lang="en-US" dirty="0" smtClean="0"/>
              <a:t>Accuracy</a:t>
            </a:r>
          </a:p>
          <a:p>
            <a:pPr marL="742950" lvl="1" indent="-285750">
              <a:buFont typeface="Arial" panose="020B0604020202020204" pitchFamily="34" charset="0"/>
              <a:buChar char="•"/>
            </a:pPr>
            <a:r>
              <a:rPr lang="en-US" dirty="0" smtClean="0"/>
              <a:t>Physiologically compatible </a:t>
            </a:r>
          </a:p>
          <a:p>
            <a:pPr marL="742950" lvl="1" indent="-285750">
              <a:buFont typeface="Arial" panose="020B0604020202020204" pitchFamily="34" charset="0"/>
              <a:buChar char="•"/>
            </a:pPr>
            <a:r>
              <a:rPr lang="en-US" dirty="0" smtClean="0"/>
              <a:t>Affordable</a:t>
            </a:r>
          </a:p>
          <a:p>
            <a:pPr marL="285750" indent="-285750">
              <a:buFont typeface="Arial" panose="020B0604020202020204" pitchFamily="34" charset="0"/>
              <a:buChar char="•"/>
            </a:pPr>
            <a:r>
              <a:rPr lang="en-US" dirty="0" smtClean="0"/>
              <a:t>Design specifications</a:t>
            </a:r>
          </a:p>
          <a:p>
            <a:pPr marL="285750" indent="-285750">
              <a:buFont typeface="Arial" panose="020B0604020202020204" pitchFamily="34" charset="0"/>
              <a:buChar char="•"/>
            </a:pPr>
            <a:r>
              <a:rPr lang="en-US" dirty="0" smtClean="0"/>
              <a:t>Concept generation</a:t>
            </a:r>
          </a:p>
          <a:p>
            <a:pPr marL="285750" indent="-285750">
              <a:buFont typeface="Arial" panose="020B0604020202020204" pitchFamily="34" charset="0"/>
              <a:buChar char="•"/>
            </a:pPr>
            <a:r>
              <a:rPr lang="en-US" dirty="0" smtClean="0"/>
              <a:t>Concept review</a:t>
            </a:r>
          </a:p>
          <a:p>
            <a:pPr marL="285750" indent="-285750">
              <a:buFont typeface="Arial" panose="020B0604020202020204" pitchFamily="34" charset="0"/>
              <a:buChar char="•"/>
            </a:pPr>
            <a:r>
              <a:rPr lang="en-US" dirty="0" smtClean="0"/>
              <a:t>Concept testing</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41538971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bwMode="auto">
          <a:xfrm>
            <a:off x="654419" y="2286443"/>
            <a:ext cx="3733800" cy="41148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rmAutofit/>
          </a:bodyPr>
          <a:lstStyle/>
          <a:p>
            <a:pPr defTabSz="3135313" fontAlgn="base">
              <a:spcBef>
                <a:spcPct val="0"/>
              </a:spcBef>
              <a:spcAft>
                <a:spcPct val="0"/>
              </a:spcAft>
              <a:buClrTx/>
            </a:pPr>
            <a:r>
              <a:rPr lang="en-US" sz="2800" dirty="0" smtClean="0"/>
              <a:t>Subcutaneous </a:t>
            </a:r>
          </a:p>
          <a:p>
            <a:pPr defTabSz="3135313" fontAlgn="base">
              <a:spcBef>
                <a:spcPct val="0"/>
              </a:spcBef>
              <a:spcAft>
                <a:spcPct val="0"/>
              </a:spcAft>
              <a:buClrTx/>
            </a:pPr>
            <a:r>
              <a:rPr kumimoji="0" lang="en-US" sz="2800" b="0" i="0" u="none" strike="noStrike" cap="none" normalizeH="0" baseline="0" dirty="0" smtClean="0">
                <a:ln>
                  <a:noFill/>
                </a:ln>
                <a:solidFill>
                  <a:schemeClr val="tx1"/>
                </a:solidFill>
                <a:effectLst/>
              </a:rPr>
              <a:t>2</a:t>
            </a:r>
            <a:r>
              <a:rPr kumimoji="0" lang="en-US" sz="2800" b="0" i="0" u="none" strike="noStrike" cap="none" normalizeH="0" dirty="0" smtClean="0">
                <a:ln>
                  <a:noFill/>
                </a:ln>
                <a:solidFill>
                  <a:schemeClr val="tx1"/>
                </a:solidFill>
                <a:effectLst/>
              </a:rPr>
              <a:t> electrodes</a:t>
            </a:r>
          </a:p>
          <a:p>
            <a:pPr defTabSz="3135313" fontAlgn="base">
              <a:spcBef>
                <a:spcPct val="0"/>
              </a:spcBef>
              <a:spcAft>
                <a:spcPct val="0"/>
              </a:spcAft>
              <a:buClrTx/>
            </a:pPr>
            <a:r>
              <a:rPr lang="en-US" sz="2800" baseline="0" dirty="0" smtClean="0"/>
              <a:t>Simple</a:t>
            </a:r>
            <a:r>
              <a:rPr lang="en-US" sz="2800" dirty="0" smtClean="0"/>
              <a:t> to use</a:t>
            </a:r>
          </a:p>
          <a:p>
            <a:pPr defTabSz="3135313" fontAlgn="base">
              <a:spcBef>
                <a:spcPct val="0"/>
              </a:spcBef>
              <a:spcAft>
                <a:spcPct val="0"/>
              </a:spcAft>
              <a:buClrTx/>
            </a:pPr>
            <a:r>
              <a:rPr lang="en-US" sz="2800" dirty="0" smtClean="0"/>
              <a:t>Sturdy base</a:t>
            </a:r>
            <a:endParaRPr kumimoji="0" lang="en-US" sz="2800" b="0" i="0" u="none" strike="noStrike" cap="none" normalizeH="0" baseline="0" dirty="0">
              <a:ln>
                <a:noFill/>
              </a:ln>
              <a:solidFill>
                <a:schemeClr val="tx1"/>
              </a:solidFill>
              <a:effectLst/>
            </a:endParaRPr>
          </a:p>
        </p:txBody>
      </p:sp>
      <p:sp>
        <p:nvSpPr>
          <p:cNvPr id="4" name="Title 3"/>
          <p:cNvSpPr>
            <a:spLocks noGrp="1"/>
          </p:cNvSpPr>
          <p:nvPr>
            <p:ph type="title"/>
          </p:nvPr>
        </p:nvSpPr>
        <p:spPr/>
        <p:txBody>
          <a:bodyPr/>
          <a:lstStyle/>
          <a:p>
            <a:r>
              <a:rPr lang="en-US" dirty="0" smtClean="0"/>
              <a:t>Methods (Pressure)</a:t>
            </a:r>
            <a:endParaRPr lang="en-US" dirty="0"/>
          </a:p>
        </p:txBody>
      </p:sp>
      <p:pic>
        <p:nvPicPr>
          <p:cNvPr id="7" name="Picture 9"/>
          <p:cNvPicPr>
            <a:picLocks noChangeAspect="1" noChangeArrowheads="1"/>
          </p:cNvPicPr>
          <p:nvPr/>
        </p:nvPicPr>
        <p:blipFill>
          <a:blip r:embed="rId3" cstate="print"/>
          <a:srcRect/>
          <a:stretch>
            <a:fillRect/>
          </a:stretch>
        </p:blipFill>
        <p:spPr bwMode="auto">
          <a:xfrm>
            <a:off x="4966733" y="5976079"/>
            <a:ext cx="1049677" cy="848541"/>
          </a:xfrm>
          <a:prstGeom prst="rect">
            <a:avLst/>
          </a:prstGeom>
          <a:noFill/>
          <a:ln w="9525">
            <a:noFill/>
            <a:miter lim="800000"/>
            <a:headEnd/>
            <a:tailEnd/>
          </a:ln>
          <a:effectLst/>
        </p:spPr>
      </p:pic>
      <p:pic>
        <p:nvPicPr>
          <p:cNvPr id="8" name="Picture 2"/>
          <p:cNvPicPr>
            <a:picLocks noChangeAspect="1" noChangeArrowheads="1"/>
          </p:cNvPicPr>
          <p:nvPr/>
        </p:nvPicPr>
        <p:blipFill>
          <a:blip r:embed="rId4" cstate="print"/>
          <a:srcRect/>
          <a:stretch>
            <a:fillRect/>
          </a:stretch>
        </p:blipFill>
        <p:spPr bwMode="auto">
          <a:xfrm>
            <a:off x="3057726" y="5976079"/>
            <a:ext cx="1311443" cy="850328"/>
          </a:xfrm>
          <a:prstGeom prst="rect">
            <a:avLst/>
          </a:prstGeom>
          <a:noFill/>
          <a:ln w="9525">
            <a:noFill/>
            <a:miter lim="800000"/>
            <a:headEnd/>
            <a:tailEnd/>
          </a:ln>
        </p:spPr>
      </p:pic>
      <p:pic>
        <p:nvPicPr>
          <p:cNvPr id="9" name="Picture 3"/>
          <p:cNvPicPr>
            <a:picLocks noChangeAspect="1" noChangeArrowheads="1"/>
          </p:cNvPicPr>
          <p:nvPr/>
        </p:nvPicPr>
        <p:blipFill>
          <a:blip r:embed="rId5" cstate="print"/>
          <a:srcRect/>
          <a:stretch>
            <a:fillRect/>
          </a:stretch>
        </p:blipFill>
        <p:spPr bwMode="auto">
          <a:xfrm>
            <a:off x="4369169" y="5977866"/>
            <a:ext cx="597564" cy="848541"/>
          </a:xfrm>
          <a:prstGeom prst="rect">
            <a:avLst/>
          </a:prstGeom>
          <a:noFill/>
          <a:ln w="9525">
            <a:noFill/>
            <a:miter lim="800000"/>
            <a:headEnd/>
            <a:tailEnd/>
          </a:ln>
        </p:spPr>
      </p:pic>
      <p:pic>
        <p:nvPicPr>
          <p:cNvPr id="1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3659" y="2438400"/>
            <a:ext cx="4373772" cy="2057400"/>
          </a:xfrm>
          <a:prstGeom prst="roundRect">
            <a:avLst>
              <a:gd name="adj" fmla="val 20528"/>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
        <p:nvSpPr>
          <p:cNvPr id="11" name="Content Placeholder 10"/>
          <p:cNvSpPr txBox="1">
            <a:spLocks noGrp="1"/>
          </p:cNvSpPr>
          <p:nvPr>
            <p:ph sz="quarter" idx="14"/>
          </p:nvPr>
        </p:nvSpPr>
        <p:spPr>
          <a:xfrm>
            <a:off x="4369169" y="5105400"/>
            <a:ext cx="3716337" cy="914096"/>
          </a:xfrm>
          <a:prstGeom prst="rect">
            <a:avLst/>
          </a:prstGeom>
          <a:noFill/>
        </p:spPr>
        <p:txBody>
          <a:bodyPr wrap="square" rtlCol="0">
            <a:spAutoFit/>
          </a:bodyPr>
          <a:lstStyle/>
          <a:p>
            <a:r>
              <a:rPr lang="en-US" sz="1400" dirty="0" smtClean="0"/>
              <a:t>Figure: the </a:t>
            </a:r>
            <a:r>
              <a:rPr lang="en-US" sz="1400" dirty="0"/>
              <a:t>image </a:t>
            </a:r>
            <a:r>
              <a:rPr lang="en-US" sz="1400" dirty="0" smtClean="0"/>
              <a:t>is </a:t>
            </a:r>
            <a:r>
              <a:rPr lang="en-US" sz="1400" dirty="0"/>
              <a:t>a geometric layout of the final device.</a:t>
            </a:r>
          </a:p>
          <a:p>
            <a:endParaRPr lang="en-US" dirty="0"/>
          </a:p>
        </p:txBody>
      </p:sp>
    </p:spTree>
    <p:extLst>
      <p:ext uri="{BB962C8B-B14F-4D97-AF65-F5344CB8AC3E}">
        <p14:creationId xmlns:p14="http://schemas.microsoft.com/office/powerpoint/2010/main" val="11295934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7680960" cy="1066800"/>
          </a:xfrm>
        </p:spPr>
        <p:txBody>
          <a:bodyPr>
            <a:normAutofit/>
          </a:bodyPr>
          <a:lstStyle/>
          <a:p>
            <a:r>
              <a:rPr lang="en-US" dirty="0" smtClean="0"/>
              <a:t>Testing components (adhesives)</a:t>
            </a:r>
            <a:endParaRPr lang="en-US" dirty="0"/>
          </a:p>
        </p:txBody>
      </p:sp>
      <p:pic>
        <p:nvPicPr>
          <p:cNvPr id="10" name="Picture 9"/>
          <p:cNvPicPr>
            <a:picLocks noChangeAspect="1" noChangeArrowheads="1"/>
          </p:cNvPicPr>
          <p:nvPr/>
        </p:nvPicPr>
        <p:blipFill>
          <a:blip r:embed="rId3" cstate="print"/>
          <a:srcRect/>
          <a:stretch>
            <a:fillRect/>
          </a:stretch>
        </p:blipFill>
        <p:spPr bwMode="auto">
          <a:xfrm>
            <a:off x="4966733" y="5976079"/>
            <a:ext cx="1049677" cy="848541"/>
          </a:xfrm>
          <a:prstGeom prst="rect">
            <a:avLst/>
          </a:prstGeom>
          <a:noFill/>
          <a:ln w="9525">
            <a:noFill/>
            <a:miter lim="800000"/>
            <a:headEnd/>
            <a:tailEnd/>
          </a:ln>
          <a:effectLst/>
        </p:spPr>
      </p:pic>
      <p:pic>
        <p:nvPicPr>
          <p:cNvPr id="11" name="Picture 2"/>
          <p:cNvPicPr>
            <a:picLocks noChangeAspect="1" noChangeArrowheads="1"/>
          </p:cNvPicPr>
          <p:nvPr/>
        </p:nvPicPr>
        <p:blipFill>
          <a:blip r:embed="rId4" cstate="print"/>
          <a:srcRect/>
          <a:stretch>
            <a:fillRect/>
          </a:stretch>
        </p:blipFill>
        <p:spPr bwMode="auto">
          <a:xfrm>
            <a:off x="3057726" y="5976079"/>
            <a:ext cx="1311443" cy="850328"/>
          </a:xfrm>
          <a:prstGeom prst="rect">
            <a:avLst/>
          </a:prstGeom>
          <a:noFill/>
          <a:ln w="9525">
            <a:noFill/>
            <a:miter lim="800000"/>
            <a:headEnd/>
            <a:tailEnd/>
          </a:ln>
        </p:spPr>
      </p:pic>
      <p:pic>
        <p:nvPicPr>
          <p:cNvPr id="12" name="Picture 3"/>
          <p:cNvPicPr>
            <a:picLocks noChangeAspect="1" noChangeArrowheads="1"/>
          </p:cNvPicPr>
          <p:nvPr/>
        </p:nvPicPr>
        <p:blipFill>
          <a:blip r:embed="rId5" cstate="print"/>
          <a:srcRect/>
          <a:stretch>
            <a:fillRect/>
          </a:stretch>
        </p:blipFill>
        <p:spPr bwMode="auto">
          <a:xfrm>
            <a:off x="4369169" y="5977866"/>
            <a:ext cx="597564" cy="848541"/>
          </a:xfrm>
          <a:prstGeom prst="rect">
            <a:avLst/>
          </a:prstGeom>
          <a:noFill/>
          <a:ln w="9525">
            <a:noFill/>
            <a:miter lim="800000"/>
            <a:headEnd/>
            <a:tailEnd/>
          </a:ln>
        </p:spPr>
      </p:pic>
      <p:sp>
        <p:nvSpPr>
          <p:cNvPr id="4" name="Rectangle 3"/>
          <p:cNvSpPr/>
          <p:nvPr/>
        </p:nvSpPr>
        <p:spPr>
          <a:xfrm>
            <a:off x="762000" y="1720838"/>
            <a:ext cx="3607169" cy="3416320"/>
          </a:xfrm>
          <a:prstGeom prst="rect">
            <a:avLst/>
          </a:prstGeom>
        </p:spPr>
        <p:txBody>
          <a:bodyPr wrap="square">
            <a:spAutoFit/>
          </a:bodyPr>
          <a:lstStyle/>
          <a:p>
            <a:pPr marL="285750" indent="-285750">
              <a:buFont typeface="Arial" panose="020B0604020202020204" pitchFamily="34" charset="0"/>
              <a:buChar char="•"/>
            </a:pPr>
            <a:r>
              <a:rPr lang="en-US" dirty="0"/>
              <a:t>Based </a:t>
            </a:r>
            <a:r>
              <a:rPr lang="en-US" dirty="0" smtClean="0"/>
              <a:t>on the ASTM standard </a:t>
            </a:r>
            <a:r>
              <a:rPr lang="en-US" dirty="0"/>
              <a:t>for testing adhesives at a 90 degree </a:t>
            </a:r>
            <a:r>
              <a:rPr lang="en-US" dirty="0" smtClean="0"/>
              <a:t>angle, I created an apparatus that would allow me to measure the force applied over time until it was removed by the weight.</a:t>
            </a:r>
          </a:p>
          <a:p>
            <a:pPr marL="285750" indent="-285750">
              <a:buFont typeface="Arial" panose="020B0604020202020204" pitchFamily="34" charset="0"/>
              <a:buChar char="•"/>
            </a:pPr>
            <a:r>
              <a:rPr lang="en-US" dirty="0" smtClean="0"/>
              <a:t>Material </a:t>
            </a:r>
            <a:r>
              <a:rPr lang="en-US" dirty="0"/>
              <a:t>for skin would be pigskin </a:t>
            </a:r>
            <a:r>
              <a:rPr lang="en-US" dirty="0" smtClean="0"/>
              <a:t>which has many similar properties to human skin.</a:t>
            </a:r>
          </a:p>
          <a:p>
            <a:pPr marL="285750" indent="-285750">
              <a:buFont typeface="Arial" panose="020B0604020202020204" pitchFamily="34" charset="0"/>
              <a:buChar char="•"/>
            </a:pPr>
            <a:r>
              <a:rPr lang="en-US" dirty="0" smtClean="0"/>
              <a:t>So </a:t>
            </a:r>
            <a:r>
              <a:rPr lang="en-US" dirty="0"/>
              <a:t>first I will try it dry and then do the same thing after soaking it in water for a day(bath).</a:t>
            </a:r>
            <a:endParaRPr lang="en-US" dirty="0"/>
          </a:p>
        </p:txBody>
      </p:sp>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1600" y="1708158"/>
            <a:ext cx="2571750"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91924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Apparatus and raw data</a:t>
            </a:r>
            <a:endParaRPr lang="en-US" dirty="0"/>
          </a:p>
        </p:txBody>
      </p:sp>
      <p:pic>
        <p:nvPicPr>
          <p:cNvPr id="7" name="Picture 9"/>
          <p:cNvPicPr>
            <a:picLocks noChangeAspect="1" noChangeArrowheads="1"/>
          </p:cNvPicPr>
          <p:nvPr/>
        </p:nvPicPr>
        <p:blipFill>
          <a:blip r:embed="rId2" cstate="print"/>
          <a:srcRect/>
          <a:stretch>
            <a:fillRect/>
          </a:stretch>
        </p:blipFill>
        <p:spPr bwMode="auto">
          <a:xfrm>
            <a:off x="4966733" y="5976079"/>
            <a:ext cx="1049677" cy="848541"/>
          </a:xfrm>
          <a:prstGeom prst="rect">
            <a:avLst/>
          </a:prstGeom>
          <a:noFill/>
          <a:ln w="9525">
            <a:noFill/>
            <a:miter lim="800000"/>
            <a:headEnd/>
            <a:tailEnd/>
          </a:ln>
          <a:effectLst/>
        </p:spPr>
      </p:pic>
      <p:pic>
        <p:nvPicPr>
          <p:cNvPr id="8" name="Picture 2"/>
          <p:cNvPicPr>
            <a:picLocks noChangeAspect="1" noChangeArrowheads="1"/>
          </p:cNvPicPr>
          <p:nvPr/>
        </p:nvPicPr>
        <p:blipFill>
          <a:blip r:embed="rId3" cstate="print"/>
          <a:srcRect/>
          <a:stretch>
            <a:fillRect/>
          </a:stretch>
        </p:blipFill>
        <p:spPr bwMode="auto">
          <a:xfrm>
            <a:off x="3057726" y="5976079"/>
            <a:ext cx="1311443" cy="850328"/>
          </a:xfrm>
          <a:prstGeom prst="rect">
            <a:avLst/>
          </a:prstGeom>
          <a:noFill/>
          <a:ln w="9525">
            <a:noFill/>
            <a:miter lim="800000"/>
            <a:headEnd/>
            <a:tailEnd/>
          </a:ln>
        </p:spPr>
      </p:pic>
      <p:pic>
        <p:nvPicPr>
          <p:cNvPr id="10" name="Picture 3"/>
          <p:cNvPicPr>
            <a:picLocks noChangeAspect="1" noChangeArrowheads="1"/>
          </p:cNvPicPr>
          <p:nvPr/>
        </p:nvPicPr>
        <p:blipFill>
          <a:blip r:embed="rId4" cstate="print"/>
          <a:srcRect/>
          <a:stretch>
            <a:fillRect/>
          </a:stretch>
        </p:blipFill>
        <p:spPr bwMode="auto">
          <a:xfrm>
            <a:off x="4369169" y="5977866"/>
            <a:ext cx="597564" cy="848541"/>
          </a:xfrm>
          <a:prstGeom prst="rect">
            <a:avLst/>
          </a:prstGeom>
          <a:noFill/>
          <a:ln w="9525">
            <a:noFill/>
            <a:miter lim="800000"/>
            <a:headEnd/>
            <a:tailEnd/>
          </a:ln>
        </p:spPr>
      </p:pic>
      <p:sp>
        <p:nvSpPr>
          <p:cNvPr id="5" name="AutoShape 2" descr="Displaying photo.JPG"/>
          <p:cNvSpPr>
            <a:spLocks noGrp="1" noChangeAspect="1" noChangeArrowheads="1"/>
          </p:cNvSpPr>
          <p:nvPr>
            <p:ph sz="quarter" idx="13"/>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9651" y="1676400"/>
            <a:ext cx="2974034" cy="39653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56302" y="1676400"/>
            <a:ext cx="3428796" cy="39653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Content Placeholder 10"/>
          <p:cNvSpPr>
            <a:spLocks noGrp="1"/>
          </p:cNvSpPr>
          <p:nvPr>
            <p:ph sz="quarter" idx="14"/>
          </p:nvPr>
        </p:nvSpPr>
        <p:spPr/>
        <p:txBody>
          <a:bodyPr/>
          <a:lstStyle/>
          <a:p>
            <a:endParaRPr lang="en-US" dirty="0"/>
          </a:p>
        </p:txBody>
      </p:sp>
    </p:spTree>
    <p:extLst>
      <p:ext uri="{BB962C8B-B14F-4D97-AF65-F5344CB8AC3E}">
        <p14:creationId xmlns:p14="http://schemas.microsoft.com/office/powerpoint/2010/main" val="2780520057"/>
      </p:ext>
    </p:extLst>
  </p:cSld>
  <p:clrMapOvr>
    <a:masterClrMapping/>
  </p:clrMapOvr>
  <p:timing>
    <p:tnLst>
      <p:par>
        <p:cTn id="1" dur="indefinite" restart="never" nodeType="tmRoot"/>
      </p:par>
    </p:tnLst>
  </p:timing>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4632</TotalTime>
  <Words>928</Words>
  <Application>Microsoft Office PowerPoint</Application>
  <PresentationFormat>On-screen Show (4:3)</PresentationFormat>
  <Paragraphs>108</Paragraphs>
  <Slides>15</Slides>
  <Notes>7</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Horizon</vt:lpstr>
      <vt:lpstr>Sensor Biocompatibility</vt:lpstr>
      <vt:lpstr>The Problem</vt:lpstr>
      <vt:lpstr>Solution</vt:lpstr>
      <vt:lpstr>Principle of Device</vt:lpstr>
      <vt:lpstr>Objective and Process</vt:lpstr>
      <vt:lpstr>Design</vt:lpstr>
      <vt:lpstr>Methods (Pressure)</vt:lpstr>
      <vt:lpstr>Testing components (adhesives)</vt:lpstr>
      <vt:lpstr>Apparatus and raw data</vt:lpstr>
      <vt:lpstr>Compared Curves</vt:lpstr>
      <vt:lpstr>Resulting data</vt:lpstr>
      <vt:lpstr>Where the project is at</vt:lpstr>
      <vt:lpstr>Future work</vt:lpstr>
      <vt:lpstr>Acknowledgements</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Sensor Biocompatibility</dc:title>
  <dc:creator>Owner</dc:creator>
  <cp:lastModifiedBy>Owner</cp:lastModifiedBy>
  <cp:revision>65</cp:revision>
  <dcterms:created xsi:type="dcterms:W3CDTF">2013-01-28T16:12:22Z</dcterms:created>
  <dcterms:modified xsi:type="dcterms:W3CDTF">2014-04-03T03:51:31Z</dcterms:modified>
</cp:coreProperties>
</file>